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dvent Pro" pitchFamily="2" charset="0"/>
      <p:regular r:id="rId10"/>
      <p:bold r:id="rId11"/>
      <p:italic r:id="rId12"/>
      <p:boldItalic r:id="rId13"/>
    </p:embeddedFont>
    <p:embeddedFont>
      <p:font typeface="Advent Pro Bold" pitchFamily="2" charset="0"/>
      <p:regular r:id="rId14"/>
      <p:bold r:id="rId15"/>
    </p:embeddedFont>
    <p:embeddedFont>
      <p:font typeface="Proxima Nova Condensed Bold" panose="020B0604020202020204" charset="0"/>
      <p:regular r:id="rId16"/>
    </p:embeddedFont>
    <p:embeddedFont>
      <p:font typeface="VT323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1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13.svg"/><Relationship Id="rId9" Type="http://schemas.openxmlformats.org/officeDocument/2006/relationships/image" Target="../media/image8.sv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555" b="-15555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1375611" y="2589758"/>
            <a:ext cx="10734018" cy="5107483"/>
            <a:chOff x="0" y="0"/>
            <a:chExt cx="11952671" cy="56873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952671" cy="5687345"/>
            </a:xfrm>
            <a:custGeom>
              <a:avLst/>
              <a:gdLst/>
              <a:ahLst/>
              <a:cxnLst/>
              <a:rect l="l" t="t" r="r" b="b"/>
              <a:pathLst>
                <a:path w="11952671" h="5687345">
                  <a:moveTo>
                    <a:pt x="11727881" y="342900"/>
                  </a:moveTo>
                  <a:lnTo>
                    <a:pt x="11727881" y="251460"/>
                  </a:lnTo>
                  <a:lnTo>
                    <a:pt x="11952671" y="251460"/>
                  </a:lnTo>
                  <a:lnTo>
                    <a:pt x="11952671" y="226060"/>
                  </a:lnTo>
                  <a:lnTo>
                    <a:pt x="11727881" y="226060"/>
                  </a:lnTo>
                  <a:lnTo>
                    <a:pt x="11727881" y="0"/>
                  </a:lnTo>
                  <a:lnTo>
                    <a:pt x="11702481" y="0"/>
                  </a:lnTo>
                  <a:lnTo>
                    <a:pt x="11702481" y="226060"/>
                  </a:lnTo>
                  <a:lnTo>
                    <a:pt x="251460" y="226060"/>
                  </a:lnTo>
                  <a:lnTo>
                    <a:pt x="251460" y="0"/>
                  </a:lnTo>
                  <a:lnTo>
                    <a:pt x="226060" y="0"/>
                  </a:lnTo>
                  <a:lnTo>
                    <a:pt x="226060" y="226060"/>
                  </a:lnTo>
                  <a:lnTo>
                    <a:pt x="0" y="226060"/>
                  </a:lnTo>
                  <a:lnTo>
                    <a:pt x="0" y="251460"/>
                  </a:lnTo>
                  <a:lnTo>
                    <a:pt x="226060" y="251460"/>
                  </a:lnTo>
                  <a:lnTo>
                    <a:pt x="226060" y="5435885"/>
                  </a:lnTo>
                  <a:lnTo>
                    <a:pt x="0" y="5435885"/>
                  </a:lnTo>
                  <a:lnTo>
                    <a:pt x="0" y="5461285"/>
                  </a:lnTo>
                  <a:lnTo>
                    <a:pt x="226060" y="5461285"/>
                  </a:lnTo>
                  <a:lnTo>
                    <a:pt x="226060" y="5687345"/>
                  </a:lnTo>
                  <a:lnTo>
                    <a:pt x="251460" y="5687345"/>
                  </a:lnTo>
                  <a:lnTo>
                    <a:pt x="251460" y="5461285"/>
                  </a:lnTo>
                  <a:lnTo>
                    <a:pt x="11702481" y="5461285"/>
                  </a:lnTo>
                  <a:lnTo>
                    <a:pt x="11702481" y="5687345"/>
                  </a:lnTo>
                  <a:lnTo>
                    <a:pt x="11727881" y="5687345"/>
                  </a:lnTo>
                  <a:lnTo>
                    <a:pt x="11727881" y="5461285"/>
                  </a:lnTo>
                  <a:lnTo>
                    <a:pt x="11952671" y="5461285"/>
                  </a:lnTo>
                  <a:lnTo>
                    <a:pt x="11952671" y="5435885"/>
                  </a:lnTo>
                  <a:lnTo>
                    <a:pt x="11727881" y="5435885"/>
                  </a:lnTo>
                  <a:lnTo>
                    <a:pt x="11727881" y="342900"/>
                  </a:lnTo>
                  <a:close/>
                  <a:moveTo>
                    <a:pt x="11702481" y="342900"/>
                  </a:moveTo>
                  <a:lnTo>
                    <a:pt x="11702481" y="5435885"/>
                  </a:lnTo>
                  <a:lnTo>
                    <a:pt x="251460" y="5435885"/>
                  </a:lnTo>
                  <a:lnTo>
                    <a:pt x="251460" y="251460"/>
                  </a:lnTo>
                  <a:lnTo>
                    <a:pt x="11702481" y="251460"/>
                  </a:lnTo>
                  <a:lnTo>
                    <a:pt x="11702481" y="342900"/>
                  </a:lnTo>
                  <a:close/>
                </a:path>
              </a:pathLst>
            </a:custGeom>
            <a:solidFill>
              <a:srgbClr val="9EADA8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" name="Freeform 5"/>
          <p:cNvSpPr/>
          <p:nvPr/>
        </p:nvSpPr>
        <p:spPr>
          <a:xfrm>
            <a:off x="-3101306" y="-1713454"/>
            <a:ext cx="6495415" cy="4303213"/>
          </a:xfrm>
          <a:custGeom>
            <a:avLst/>
            <a:gdLst/>
            <a:ahLst/>
            <a:cxnLst/>
            <a:rect l="l" t="t" r="r" b="b"/>
            <a:pathLst>
              <a:path w="6495415" h="4303213">
                <a:moveTo>
                  <a:pt x="0" y="0"/>
                </a:moveTo>
                <a:lnTo>
                  <a:pt x="6495416" y="0"/>
                </a:lnTo>
                <a:lnTo>
                  <a:pt x="6495416" y="4303212"/>
                </a:lnTo>
                <a:lnTo>
                  <a:pt x="0" y="430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8752090" y="1028700"/>
            <a:ext cx="8136045" cy="9891848"/>
          </a:xfrm>
          <a:custGeom>
            <a:avLst/>
            <a:gdLst/>
            <a:ahLst/>
            <a:cxnLst/>
            <a:rect l="l" t="t" r="r" b="b"/>
            <a:pathLst>
              <a:path w="8136045" h="9891848">
                <a:moveTo>
                  <a:pt x="0" y="0"/>
                </a:moveTo>
                <a:lnTo>
                  <a:pt x="8136045" y="0"/>
                </a:lnTo>
                <a:lnTo>
                  <a:pt x="8136045" y="9891848"/>
                </a:lnTo>
                <a:lnTo>
                  <a:pt x="0" y="98918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13974878" y="7697242"/>
            <a:ext cx="6211019" cy="4114800"/>
          </a:xfrm>
          <a:custGeom>
            <a:avLst/>
            <a:gdLst/>
            <a:ahLst/>
            <a:cxnLst/>
            <a:rect l="l" t="t" r="r" b="b"/>
            <a:pathLst>
              <a:path w="6211019" h="4114800">
                <a:moveTo>
                  <a:pt x="0" y="0"/>
                </a:moveTo>
                <a:lnTo>
                  <a:pt x="6211019" y="0"/>
                </a:lnTo>
                <a:lnTo>
                  <a:pt x="62110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9433080" y="1057275"/>
            <a:ext cx="3967853" cy="8013676"/>
          </a:xfrm>
          <a:custGeom>
            <a:avLst/>
            <a:gdLst/>
            <a:ahLst/>
            <a:cxnLst/>
            <a:rect l="l" t="t" r="r" b="b"/>
            <a:pathLst>
              <a:path w="3967853" h="8013676">
                <a:moveTo>
                  <a:pt x="0" y="0"/>
                </a:moveTo>
                <a:lnTo>
                  <a:pt x="3967853" y="0"/>
                </a:lnTo>
                <a:lnTo>
                  <a:pt x="3967853" y="8013676"/>
                </a:lnTo>
                <a:lnTo>
                  <a:pt x="0" y="80136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2102324" y="3316254"/>
            <a:ext cx="1808361" cy="1808361"/>
          </a:xfrm>
          <a:custGeom>
            <a:avLst/>
            <a:gdLst/>
            <a:ahLst/>
            <a:cxnLst/>
            <a:rect l="l" t="t" r="r" b="b"/>
            <a:pathLst>
              <a:path w="1808361" h="1808361">
                <a:moveTo>
                  <a:pt x="0" y="0"/>
                </a:moveTo>
                <a:lnTo>
                  <a:pt x="1808361" y="0"/>
                </a:lnTo>
                <a:lnTo>
                  <a:pt x="1808361" y="1808360"/>
                </a:lnTo>
                <a:lnTo>
                  <a:pt x="0" y="18083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 rot="1234288">
            <a:off x="1935244" y="2963299"/>
            <a:ext cx="1296104" cy="1161634"/>
          </a:xfrm>
          <a:custGeom>
            <a:avLst/>
            <a:gdLst/>
            <a:ahLst/>
            <a:cxnLst/>
            <a:rect l="l" t="t" r="r" b="b"/>
            <a:pathLst>
              <a:path w="1296104" h="1161634">
                <a:moveTo>
                  <a:pt x="0" y="0"/>
                </a:moveTo>
                <a:lnTo>
                  <a:pt x="1296104" y="0"/>
                </a:lnTo>
                <a:lnTo>
                  <a:pt x="1296104" y="1161634"/>
                </a:lnTo>
                <a:lnTo>
                  <a:pt x="0" y="11616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TextBox 11"/>
          <p:cNvSpPr txBox="1"/>
          <p:nvPr/>
        </p:nvSpPr>
        <p:spPr>
          <a:xfrm>
            <a:off x="3803591" y="3748207"/>
            <a:ext cx="4948499" cy="1049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5"/>
              </a:lnSpc>
            </a:pPr>
            <a:r>
              <a:rPr lang="en-US" sz="7572">
                <a:solidFill>
                  <a:srgbClr val="231F20"/>
                </a:solidFill>
                <a:latin typeface="Advent Pro Bold"/>
              </a:rPr>
              <a:t>CLICK &amp; ÑAM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64053" y="6327643"/>
            <a:ext cx="5046155" cy="94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37"/>
              </a:lnSpc>
              <a:spcBef>
                <a:spcPct val="0"/>
              </a:spcBef>
            </a:pPr>
            <a:r>
              <a:rPr lang="en-US" sz="5455">
                <a:solidFill>
                  <a:srgbClr val="000000"/>
                </a:solidFill>
                <a:latin typeface="VT323"/>
              </a:rPr>
              <a:t>ENCUENTRA TU SITIO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64053" y="5848514"/>
            <a:ext cx="6478008" cy="737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96"/>
              </a:lnSpc>
              <a:spcBef>
                <a:spcPct val="0"/>
              </a:spcBef>
            </a:pPr>
            <a:r>
              <a:rPr lang="en-US" sz="4354" dirty="0">
                <a:ln>
                  <a:solidFill>
                    <a:sysClr val="windowText" lastClr="000000"/>
                  </a:solidFill>
                </a:ln>
                <a:noFill/>
                <a:latin typeface="Proxima Nova Condensed Bold"/>
              </a:rPr>
              <a:t>TÚ RESERVA COMIENZA</a:t>
            </a:r>
            <a:r>
              <a:rPr lang="en-US" sz="4354" u="none" strike="noStrike" dirty="0">
                <a:ln>
                  <a:solidFill>
                    <a:sysClr val="windowText" lastClr="000000"/>
                  </a:solidFill>
                </a:ln>
                <a:noFill/>
                <a:latin typeface="Proxima Nova Condensed Bold"/>
              </a:rPr>
              <a:t> AQUÍ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0080" y="-202868"/>
            <a:ext cx="11109575" cy="10692737"/>
            <a:chOff x="0" y="0"/>
            <a:chExt cx="14812767" cy="1425698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567" t="23974" r="3811" b="16595"/>
            <a:stretch>
              <a:fillRect/>
            </a:stretch>
          </p:blipFill>
          <p:spPr>
            <a:xfrm>
              <a:off x="0" y="0"/>
              <a:ext cx="14812767" cy="14256982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1019359">
            <a:off x="15978816" y="-2260268"/>
            <a:ext cx="6211019" cy="4114800"/>
          </a:xfrm>
          <a:custGeom>
            <a:avLst/>
            <a:gdLst/>
            <a:ahLst/>
            <a:cxnLst/>
            <a:rect l="l" t="t" r="r" b="b"/>
            <a:pathLst>
              <a:path w="6211019" h="4114800">
                <a:moveTo>
                  <a:pt x="0" y="0"/>
                </a:moveTo>
                <a:lnTo>
                  <a:pt x="6211019" y="0"/>
                </a:lnTo>
                <a:lnTo>
                  <a:pt x="62110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0929495" y="7206688"/>
            <a:ext cx="8777431" cy="6160624"/>
          </a:xfrm>
          <a:custGeom>
            <a:avLst/>
            <a:gdLst/>
            <a:ahLst/>
            <a:cxnLst/>
            <a:rect l="l" t="t" r="r" b="b"/>
            <a:pathLst>
              <a:path w="8777431" h="6160624">
                <a:moveTo>
                  <a:pt x="0" y="0"/>
                </a:moveTo>
                <a:lnTo>
                  <a:pt x="8777430" y="0"/>
                </a:lnTo>
                <a:lnTo>
                  <a:pt x="8777430" y="6160624"/>
                </a:lnTo>
                <a:lnTo>
                  <a:pt x="0" y="6160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981" t="-36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1717107" y="4663440"/>
            <a:ext cx="7315200" cy="960120"/>
          </a:xfrm>
          <a:custGeom>
            <a:avLst/>
            <a:gdLst/>
            <a:ahLst/>
            <a:cxnLst/>
            <a:rect l="l" t="t" r="r" b="b"/>
            <a:pathLst>
              <a:path w="7315200" h="960120">
                <a:moveTo>
                  <a:pt x="0" y="0"/>
                </a:moveTo>
                <a:lnTo>
                  <a:pt x="7315200" y="0"/>
                </a:lnTo>
                <a:lnTo>
                  <a:pt x="7315200" y="960120"/>
                </a:lnTo>
                <a:lnTo>
                  <a:pt x="0" y="9601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TextBox 7"/>
          <p:cNvSpPr txBox="1"/>
          <p:nvPr/>
        </p:nvSpPr>
        <p:spPr>
          <a:xfrm>
            <a:off x="11660193" y="1106160"/>
            <a:ext cx="3552015" cy="78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9EADA8"/>
                </a:solidFill>
                <a:latin typeface="Advent Pro"/>
              </a:rPr>
              <a:t>LA APLICACIÓN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660193" y="2045101"/>
            <a:ext cx="5599107" cy="5707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97"/>
              </a:lnSpc>
            </a:pPr>
            <a:r>
              <a:rPr lang="en-US" sz="2198">
                <a:solidFill>
                  <a:srgbClr val="000000"/>
                </a:solidFill>
                <a:latin typeface="Advent Pro Bold"/>
              </a:rPr>
              <a:t>Click &amp; Ñam</a:t>
            </a:r>
            <a:r>
              <a:rPr lang="en-US" sz="2198">
                <a:solidFill>
                  <a:srgbClr val="000000"/>
                </a:solidFill>
                <a:latin typeface="Advent Pro"/>
              </a:rPr>
              <a:t> es una aplicación web de reservas en restaurantes que ofrece un nuevo modelo de servicio tanto para el restaurante como para el cliente.</a:t>
            </a:r>
          </a:p>
          <a:p>
            <a:pPr algn="just">
              <a:lnSpc>
                <a:spcPts val="3297"/>
              </a:lnSpc>
            </a:pPr>
            <a:endParaRPr lang="en-US" sz="2198">
              <a:solidFill>
                <a:srgbClr val="000000"/>
              </a:solidFill>
              <a:latin typeface="Advent Pro"/>
            </a:endParaRPr>
          </a:p>
          <a:p>
            <a:pPr algn="just">
              <a:lnSpc>
                <a:spcPts val="3297"/>
              </a:lnSpc>
            </a:pPr>
            <a:r>
              <a:rPr lang="en-US" sz="2198">
                <a:solidFill>
                  <a:srgbClr val="000000"/>
                </a:solidFill>
                <a:latin typeface="Advent Pro"/>
              </a:rPr>
              <a:t>El objetivo principal de la aplicación es la ofrecer al usuario una lista de restaurantes en base a sus necesidades y que él elija en cual quiere reservar, sin necesidad de estar llamando uno por uno hasta encontrarlo.</a:t>
            </a:r>
          </a:p>
          <a:p>
            <a:pPr algn="just">
              <a:lnSpc>
                <a:spcPts val="3297"/>
              </a:lnSpc>
            </a:pPr>
            <a:endParaRPr lang="en-US" sz="2198">
              <a:solidFill>
                <a:srgbClr val="000000"/>
              </a:solidFill>
              <a:latin typeface="Advent Pro"/>
            </a:endParaRPr>
          </a:p>
          <a:p>
            <a:pPr algn="just">
              <a:lnSpc>
                <a:spcPts val="3297"/>
              </a:lnSpc>
            </a:pPr>
            <a:r>
              <a:rPr lang="en-US" sz="2198">
                <a:solidFill>
                  <a:srgbClr val="000000"/>
                </a:solidFill>
                <a:latin typeface="Advent Pro"/>
              </a:rPr>
              <a:t>Con este nuevo modelo buscamos agilizar el sistema tradicional a la hora de reservas y beneficiar así tanto al cliente como al restaurante.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81111" y="4835208"/>
            <a:ext cx="595414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dvent Pro"/>
              </a:rPr>
              <a:t>reservar para 2 personas a las 14:00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555" b="-15555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6903957" y="1923276"/>
            <a:ext cx="4486513" cy="692451"/>
            <a:chOff x="0" y="0"/>
            <a:chExt cx="1202036" cy="1855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2036" cy="185523"/>
            </a:xfrm>
            <a:custGeom>
              <a:avLst/>
              <a:gdLst/>
              <a:ahLst/>
              <a:cxnLst/>
              <a:rect l="l" t="t" r="r" b="b"/>
              <a:pathLst>
                <a:path w="1202036" h="185523">
                  <a:moveTo>
                    <a:pt x="0" y="0"/>
                  </a:moveTo>
                  <a:lnTo>
                    <a:pt x="1202036" y="0"/>
                  </a:lnTo>
                  <a:lnTo>
                    <a:pt x="1202036" y="185523"/>
                  </a:lnTo>
                  <a:lnTo>
                    <a:pt x="0" y="185523"/>
                  </a:lnTo>
                  <a:close/>
                </a:path>
              </a:pathLst>
            </a:custGeom>
            <a:solidFill>
              <a:srgbClr val="9EADA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02036" cy="223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03957" y="4093223"/>
            <a:ext cx="4486513" cy="692451"/>
            <a:chOff x="0" y="0"/>
            <a:chExt cx="1202036" cy="1855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2036" cy="185523"/>
            </a:xfrm>
            <a:custGeom>
              <a:avLst/>
              <a:gdLst/>
              <a:ahLst/>
              <a:cxnLst/>
              <a:rect l="l" t="t" r="r" b="b"/>
              <a:pathLst>
                <a:path w="1202036" h="185523">
                  <a:moveTo>
                    <a:pt x="0" y="0"/>
                  </a:moveTo>
                  <a:lnTo>
                    <a:pt x="1202036" y="0"/>
                  </a:lnTo>
                  <a:lnTo>
                    <a:pt x="1202036" y="185523"/>
                  </a:lnTo>
                  <a:lnTo>
                    <a:pt x="0" y="185523"/>
                  </a:lnTo>
                  <a:close/>
                </a:path>
              </a:pathLst>
            </a:custGeom>
            <a:solidFill>
              <a:srgbClr val="9EADA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02036" cy="223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03957" y="6141867"/>
            <a:ext cx="4486513" cy="692451"/>
            <a:chOff x="0" y="0"/>
            <a:chExt cx="1202036" cy="1855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02036" cy="185523"/>
            </a:xfrm>
            <a:custGeom>
              <a:avLst/>
              <a:gdLst/>
              <a:ahLst/>
              <a:cxnLst/>
              <a:rect l="l" t="t" r="r" b="b"/>
              <a:pathLst>
                <a:path w="1202036" h="185523">
                  <a:moveTo>
                    <a:pt x="0" y="0"/>
                  </a:moveTo>
                  <a:lnTo>
                    <a:pt x="1202036" y="0"/>
                  </a:lnTo>
                  <a:lnTo>
                    <a:pt x="1202036" y="185523"/>
                  </a:lnTo>
                  <a:lnTo>
                    <a:pt x="0" y="185523"/>
                  </a:lnTo>
                  <a:close/>
                </a:path>
              </a:pathLst>
            </a:custGeom>
            <a:solidFill>
              <a:srgbClr val="9EADA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02036" cy="223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903957" y="8192000"/>
            <a:ext cx="4486513" cy="692451"/>
            <a:chOff x="0" y="0"/>
            <a:chExt cx="1202036" cy="18552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02036" cy="185523"/>
            </a:xfrm>
            <a:custGeom>
              <a:avLst/>
              <a:gdLst/>
              <a:ahLst/>
              <a:cxnLst/>
              <a:rect l="l" t="t" r="r" b="b"/>
              <a:pathLst>
                <a:path w="1202036" h="185523">
                  <a:moveTo>
                    <a:pt x="0" y="0"/>
                  </a:moveTo>
                  <a:lnTo>
                    <a:pt x="1202036" y="0"/>
                  </a:lnTo>
                  <a:lnTo>
                    <a:pt x="1202036" y="185523"/>
                  </a:lnTo>
                  <a:lnTo>
                    <a:pt x="0" y="185523"/>
                  </a:lnTo>
                  <a:close/>
                </a:path>
              </a:pathLst>
            </a:custGeom>
            <a:solidFill>
              <a:srgbClr val="9EADA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02036" cy="223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 rot="5400000">
            <a:off x="5316960" y="5447873"/>
            <a:ext cx="7583855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16" name="TextBox 16"/>
          <p:cNvSpPr txBox="1"/>
          <p:nvPr/>
        </p:nvSpPr>
        <p:spPr>
          <a:xfrm>
            <a:off x="2055381" y="6065667"/>
            <a:ext cx="3766006" cy="1001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89"/>
              </a:lnSpc>
            </a:pPr>
            <a:r>
              <a:rPr lang="en-US" sz="2726">
                <a:solidFill>
                  <a:srgbClr val="231F20"/>
                </a:solidFill>
                <a:latin typeface="Advent Pro"/>
              </a:rPr>
              <a:t>Aumentar la visibilidad del restaurante.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55381" y="8115800"/>
            <a:ext cx="3766006" cy="1001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89"/>
              </a:lnSpc>
            </a:pPr>
            <a:r>
              <a:rPr lang="en-US" sz="2726">
                <a:solidFill>
                  <a:srgbClr val="231F20"/>
                </a:solidFill>
                <a:latin typeface="Advent Pro"/>
              </a:rPr>
              <a:t>Aumentar los ingresos del restaurante.</a:t>
            </a:r>
          </a:p>
        </p:txBody>
      </p:sp>
      <p:sp>
        <p:nvSpPr>
          <p:cNvPr id="18" name="Freeform 18"/>
          <p:cNvSpPr/>
          <p:nvPr/>
        </p:nvSpPr>
        <p:spPr>
          <a:xfrm rot="1415431">
            <a:off x="14864690" y="-1844969"/>
            <a:ext cx="6211019" cy="4114800"/>
          </a:xfrm>
          <a:custGeom>
            <a:avLst/>
            <a:gdLst/>
            <a:ahLst/>
            <a:cxnLst/>
            <a:rect l="l" t="t" r="r" b="b"/>
            <a:pathLst>
              <a:path w="6211019" h="4114800">
                <a:moveTo>
                  <a:pt x="0" y="0"/>
                </a:moveTo>
                <a:lnTo>
                  <a:pt x="6211019" y="0"/>
                </a:lnTo>
                <a:lnTo>
                  <a:pt x="62110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9" name="Freeform 19"/>
          <p:cNvSpPr/>
          <p:nvPr/>
        </p:nvSpPr>
        <p:spPr>
          <a:xfrm rot="5400000">
            <a:off x="-2808857" y="7561922"/>
            <a:ext cx="6211019" cy="4114800"/>
          </a:xfrm>
          <a:custGeom>
            <a:avLst/>
            <a:gdLst/>
            <a:ahLst/>
            <a:cxnLst/>
            <a:rect l="l" t="t" r="r" b="b"/>
            <a:pathLst>
              <a:path w="6211019" h="4114800">
                <a:moveTo>
                  <a:pt x="0" y="0"/>
                </a:moveTo>
                <a:lnTo>
                  <a:pt x="6211019" y="0"/>
                </a:lnTo>
                <a:lnTo>
                  <a:pt x="62110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0" name="TextBox 20"/>
          <p:cNvSpPr txBox="1"/>
          <p:nvPr/>
        </p:nvSpPr>
        <p:spPr>
          <a:xfrm>
            <a:off x="6064072" y="587057"/>
            <a:ext cx="6042814" cy="78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9EADA8"/>
                </a:solidFill>
                <a:latin typeface="Advent Pro"/>
              </a:rPr>
              <a:t>OBJETIVOS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55381" y="1847076"/>
            <a:ext cx="3766006" cy="1001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89"/>
              </a:lnSpc>
            </a:pPr>
            <a:r>
              <a:rPr lang="en-US" sz="2726">
                <a:solidFill>
                  <a:srgbClr val="231F20"/>
                </a:solidFill>
                <a:latin typeface="Advent Pro"/>
              </a:rPr>
              <a:t>Desarrollar una interfaz sencilla, intuitiva y moderna.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55381" y="4017023"/>
            <a:ext cx="3766006" cy="1001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89"/>
              </a:lnSpc>
            </a:pPr>
            <a:r>
              <a:rPr lang="en-US" sz="2726">
                <a:solidFill>
                  <a:srgbClr val="231F20"/>
                </a:solidFill>
                <a:latin typeface="Advent Pro"/>
              </a:rPr>
              <a:t>Mejorar la gestión de reservas al restaurante.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39607" y="1847076"/>
            <a:ext cx="3766006" cy="1001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9"/>
              </a:lnSpc>
            </a:pPr>
            <a:r>
              <a:rPr lang="en-US" sz="2726">
                <a:solidFill>
                  <a:srgbClr val="231F20"/>
                </a:solidFill>
                <a:latin typeface="Advent Pro"/>
              </a:rPr>
              <a:t>Mejorar la experiencia gastronómica del cliente.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339607" y="4017023"/>
            <a:ext cx="3766006" cy="1515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9"/>
              </a:lnSpc>
            </a:pPr>
            <a:r>
              <a:rPr lang="en-US" sz="2726">
                <a:solidFill>
                  <a:srgbClr val="231F20"/>
                </a:solidFill>
                <a:latin typeface="Advent Pro"/>
              </a:rPr>
              <a:t>Ofrecer un sistema sencillo y eficaz para reservar en restaurantes.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339607" y="6065667"/>
            <a:ext cx="3766006" cy="1515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9"/>
              </a:lnSpc>
            </a:pPr>
            <a:r>
              <a:rPr lang="en-US" sz="2726">
                <a:solidFill>
                  <a:srgbClr val="231F20"/>
                </a:solidFill>
                <a:latin typeface="Advent Pro"/>
              </a:rPr>
              <a:t>Sistema 100% gratuito tanto para restaurantes como para clientes.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088498" y="1950360"/>
            <a:ext cx="572849" cy="57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2"/>
              </a:lnSpc>
            </a:pPr>
            <a:r>
              <a:rPr lang="en-US" sz="3344">
                <a:solidFill>
                  <a:srgbClr val="231F20"/>
                </a:solidFill>
                <a:latin typeface="Advent Pro Bold"/>
              </a:rPr>
              <a:t>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088498" y="4099582"/>
            <a:ext cx="572849" cy="57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2"/>
              </a:lnSpc>
            </a:pPr>
            <a:r>
              <a:rPr lang="en-US" sz="3344">
                <a:solidFill>
                  <a:srgbClr val="231F20"/>
                </a:solidFill>
                <a:latin typeface="Advent Pro Bold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088498" y="6150099"/>
            <a:ext cx="572849" cy="57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2"/>
              </a:lnSpc>
            </a:pPr>
            <a:r>
              <a:rPr lang="en-US" sz="3344">
                <a:solidFill>
                  <a:srgbClr val="231F20"/>
                </a:solidFill>
                <a:latin typeface="Advent Pro Bold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645447" y="1950360"/>
            <a:ext cx="572849" cy="57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2"/>
              </a:lnSpc>
            </a:pPr>
            <a:r>
              <a:rPr lang="en-US" sz="3344">
                <a:solidFill>
                  <a:srgbClr val="231F20"/>
                </a:solidFill>
                <a:latin typeface="Advent Pro Bold"/>
              </a:rPr>
              <a:t>05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45447" y="4120308"/>
            <a:ext cx="572849" cy="57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2"/>
              </a:lnSpc>
            </a:pPr>
            <a:r>
              <a:rPr lang="en-US" sz="3344">
                <a:solidFill>
                  <a:srgbClr val="231F20"/>
                </a:solidFill>
                <a:latin typeface="Advent Pro Bold"/>
              </a:rPr>
              <a:t>06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645447" y="6168825"/>
            <a:ext cx="572849" cy="57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2"/>
              </a:lnSpc>
            </a:pPr>
            <a:r>
              <a:rPr lang="en-US" sz="3344">
                <a:solidFill>
                  <a:srgbClr val="231F20"/>
                </a:solidFill>
                <a:latin typeface="Advent Pro Bold"/>
              </a:rPr>
              <a:t>07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39607" y="8115800"/>
            <a:ext cx="3766006" cy="1515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9"/>
              </a:lnSpc>
            </a:pPr>
            <a:r>
              <a:rPr lang="en-US" sz="2726">
                <a:solidFill>
                  <a:srgbClr val="231F20"/>
                </a:solidFill>
                <a:latin typeface="Advent Pro"/>
              </a:rPr>
              <a:t>Reducirle al cliente los tiempos en la búsqueda de un restaurante.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088498" y="8200231"/>
            <a:ext cx="572849" cy="57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2"/>
              </a:lnSpc>
            </a:pPr>
            <a:r>
              <a:rPr lang="en-US" sz="3344">
                <a:solidFill>
                  <a:srgbClr val="231F20"/>
                </a:solidFill>
                <a:latin typeface="Advent Pro Bold"/>
              </a:rPr>
              <a:t>04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645447" y="8219084"/>
            <a:ext cx="572849" cy="57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2"/>
              </a:lnSpc>
            </a:pPr>
            <a:r>
              <a:rPr lang="en-US" sz="3344">
                <a:solidFill>
                  <a:srgbClr val="231F20"/>
                </a:solidFill>
                <a:latin typeface="Advent Pro Bold"/>
              </a:rPr>
              <a:t>08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555" b="-15555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2036817" y="2224519"/>
            <a:ext cx="1713706" cy="1689735"/>
            <a:chOff x="0" y="0"/>
            <a:chExt cx="1908267" cy="18815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08266" cy="1881574"/>
            </a:xfrm>
            <a:custGeom>
              <a:avLst/>
              <a:gdLst/>
              <a:ahLst/>
              <a:cxnLst/>
              <a:rect l="l" t="t" r="r" b="b"/>
              <a:pathLst>
                <a:path w="1908266" h="1881574">
                  <a:moveTo>
                    <a:pt x="1683476" y="342900"/>
                  </a:moveTo>
                  <a:lnTo>
                    <a:pt x="1683476" y="251460"/>
                  </a:lnTo>
                  <a:lnTo>
                    <a:pt x="1908266" y="251460"/>
                  </a:lnTo>
                  <a:lnTo>
                    <a:pt x="1908266" y="226060"/>
                  </a:lnTo>
                  <a:lnTo>
                    <a:pt x="1683476" y="226060"/>
                  </a:lnTo>
                  <a:lnTo>
                    <a:pt x="1683476" y="0"/>
                  </a:lnTo>
                  <a:lnTo>
                    <a:pt x="1658076" y="0"/>
                  </a:lnTo>
                  <a:lnTo>
                    <a:pt x="1658076" y="226060"/>
                  </a:lnTo>
                  <a:lnTo>
                    <a:pt x="251460" y="226060"/>
                  </a:lnTo>
                  <a:lnTo>
                    <a:pt x="251460" y="0"/>
                  </a:lnTo>
                  <a:lnTo>
                    <a:pt x="226060" y="0"/>
                  </a:lnTo>
                  <a:lnTo>
                    <a:pt x="226060" y="226060"/>
                  </a:lnTo>
                  <a:lnTo>
                    <a:pt x="0" y="226060"/>
                  </a:lnTo>
                  <a:lnTo>
                    <a:pt x="0" y="251460"/>
                  </a:lnTo>
                  <a:lnTo>
                    <a:pt x="226060" y="251460"/>
                  </a:lnTo>
                  <a:lnTo>
                    <a:pt x="226060" y="1630113"/>
                  </a:lnTo>
                  <a:lnTo>
                    <a:pt x="0" y="1630113"/>
                  </a:lnTo>
                  <a:lnTo>
                    <a:pt x="0" y="1655513"/>
                  </a:lnTo>
                  <a:lnTo>
                    <a:pt x="226060" y="1655513"/>
                  </a:lnTo>
                  <a:lnTo>
                    <a:pt x="226060" y="1881574"/>
                  </a:lnTo>
                  <a:lnTo>
                    <a:pt x="251460" y="1881574"/>
                  </a:lnTo>
                  <a:lnTo>
                    <a:pt x="251460" y="1655514"/>
                  </a:lnTo>
                  <a:lnTo>
                    <a:pt x="1658076" y="1655514"/>
                  </a:lnTo>
                  <a:lnTo>
                    <a:pt x="1658076" y="1881574"/>
                  </a:lnTo>
                  <a:lnTo>
                    <a:pt x="1683476" y="1881574"/>
                  </a:lnTo>
                  <a:lnTo>
                    <a:pt x="1683476" y="1655514"/>
                  </a:lnTo>
                  <a:lnTo>
                    <a:pt x="1908266" y="1655514"/>
                  </a:lnTo>
                  <a:lnTo>
                    <a:pt x="1908266" y="1630114"/>
                  </a:lnTo>
                  <a:lnTo>
                    <a:pt x="1683476" y="1630114"/>
                  </a:lnTo>
                  <a:lnTo>
                    <a:pt x="1683476" y="342900"/>
                  </a:lnTo>
                  <a:close/>
                  <a:moveTo>
                    <a:pt x="1658076" y="342900"/>
                  </a:moveTo>
                  <a:lnTo>
                    <a:pt x="1658076" y="1630114"/>
                  </a:lnTo>
                  <a:lnTo>
                    <a:pt x="251460" y="1630114"/>
                  </a:lnTo>
                  <a:lnTo>
                    <a:pt x="251460" y="251460"/>
                  </a:lnTo>
                  <a:lnTo>
                    <a:pt x="1658076" y="251460"/>
                  </a:lnTo>
                  <a:lnTo>
                    <a:pt x="1658076" y="342900"/>
                  </a:lnTo>
                  <a:close/>
                </a:path>
              </a:pathLst>
            </a:custGeom>
            <a:solidFill>
              <a:srgbClr val="9EADA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80167" y="2053069"/>
            <a:ext cx="1713706" cy="1689735"/>
            <a:chOff x="0" y="0"/>
            <a:chExt cx="1908267" cy="18815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08266" cy="1881574"/>
            </a:xfrm>
            <a:custGeom>
              <a:avLst/>
              <a:gdLst/>
              <a:ahLst/>
              <a:cxnLst/>
              <a:rect l="l" t="t" r="r" b="b"/>
              <a:pathLst>
                <a:path w="1908266" h="1881574">
                  <a:moveTo>
                    <a:pt x="1683476" y="342900"/>
                  </a:moveTo>
                  <a:lnTo>
                    <a:pt x="1683476" y="251460"/>
                  </a:lnTo>
                  <a:lnTo>
                    <a:pt x="1908266" y="251460"/>
                  </a:lnTo>
                  <a:lnTo>
                    <a:pt x="1908266" y="226060"/>
                  </a:lnTo>
                  <a:lnTo>
                    <a:pt x="1683476" y="226060"/>
                  </a:lnTo>
                  <a:lnTo>
                    <a:pt x="1683476" y="0"/>
                  </a:lnTo>
                  <a:lnTo>
                    <a:pt x="1658076" y="0"/>
                  </a:lnTo>
                  <a:lnTo>
                    <a:pt x="1658076" y="226060"/>
                  </a:lnTo>
                  <a:lnTo>
                    <a:pt x="251460" y="226060"/>
                  </a:lnTo>
                  <a:lnTo>
                    <a:pt x="251460" y="0"/>
                  </a:lnTo>
                  <a:lnTo>
                    <a:pt x="226060" y="0"/>
                  </a:lnTo>
                  <a:lnTo>
                    <a:pt x="226060" y="226060"/>
                  </a:lnTo>
                  <a:lnTo>
                    <a:pt x="0" y="226060"/>
                  </a:lnTo>
                  <a:lnTo>
                    <a:pt x="0" y="251460"/>
                  </a:lnTo>
                  <a:lnTo>
                    <a:pt x="226060" y="251460"/>
                  </a:lnTo>
                  <a:lnTo>
                    <a:pt x="226060" y="1630113"/>
                  </a:lnTo>
                  <a:lnTo>
                    <a:pt x="0" y="1630113"/>
                  </a:lnTo>
                  <a:lnTo>
                    <a:pt x="0" y="1655513"/>
                  </a:lnTo>
                  <a:lnTo>
                    <a:pt x="226060" y="1655513"/>
                  </a:lnTo>
                  <a:lnTo>
                    <a:pt x="226060" y="1881574"/>
                  </a:lnTo>
                  <a:lnTo>
                    <a:pt x="251460" y="1881574"/>
                  </a:lnTo>
                  <a:lnTo>
                    <a:pt x="251460" y="1655514"/>
                  </a:lnTo>
                  <a:lnTo>
                    <a:pt x="1658076" y="1655514"/>
                  </a:lnTo>
                  <a:lnTo>
                    <a:pt x="1658076" y="1881574"/>
                  </a:lnTo>
                  <a:lnTo>
                    <a:pt x="1683476" y="1881574"/>
                  </a:lnTo>
                  <a:lnTo>
                    <a:pt x="1683476" y="1655514"/>
                  </a:lnTo>
                  <a:lnTo>
                    <a:pt x="1908266" y="1655514"/>
                  </a:lnTo>
                  <a:lnTo>
                    <a:pt x="1908266" y="1630114"/>
                  </a:lnTo>
                  <a:lnTo>
                    <a:pt x="1683476" y="1630114"/>
                  </a:lnTo>
                  <a:lnTo>
                    <a:pt x="1683476" y="342900"/>
                  </a:lnTo>
                  <a:close/>
                  <a:moveTo>
                    <a:pt x="1658076" y="342900"/>
                  </a:moveTo>
                  <a:lnTo>
                    <a:pt x="1658076" y="1630114"/>
                  </a:lnTo>
                  <a:lnTo>
                    <a:pt x="251460" y="1630114"/>
                  </a:lnTo>
                  <a:lnTo>
                    <a:pt x="251460" y="251460"/>
                  </a:lnTo>
                  <a:lnTo>
                    <a:pt x="1658076" y="251460"/>
                  </a:lnTo>
                  <a:lnTo>
                    <a:pt x="1658076" y="342900"/>
                  </a:lnTo>
                  <a:close/>
                </a:path>
              </a:pathLst>
            </a:custGeom>
            <a:solidFill>
              <a:srgbClr val="9EADA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359116" y="2224519"/>
            <a:ext cx="1722041" cy="1689735"/>
            <a:chOff x="0" y="0"/>
            <a:chExt cx="1917547" cy="1881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7547" cy="1881574"/>
            </a:xfrm>
            <a:custGeom>
              <a:avLst/>
              <a:gdLst/>
              <a:ahLst/>
              <a:cxnLst/>
              <a:rect l="l" t="t" r="r" b="b"/>
              <a:pathLst>
                <a:path w="1917547" h="1881574">
                  <a:moveTo>
                    <a:pt x="1692757" y="342900"/>
                  </a:moveTo>
                  <a:lnTo>
                    <a:pt x="1692757" y="251460"/>
                  </a:lnTo>
                  <a:lnTo>
                    <a:pt x="1917547" y="251460"/>
                  </a:lnTo>
                  <a:lnTo>
                    <a:pt x="1917547" y="226060"/>
                  </a:lnTo>
                  <a:lnTo>
                    <a:pt x="1692757" y="226060"/>
                  </a:lnTo>
                  <a:lnTo>
                    <a:pt x="1692757" y="0"/>
                  </a:lnTo>
                  <a:lnTo>
                    <a:pt x="1667357" y="0"/>
                  </a:lnTo>
                  <a:lnTo>
                    <a:pt x="1667357" y="226060"/>
                  </a:lnTo>
                  <a:lnTo>
                    <a:pt x="251460" y="226060"/>
                  </a:lnTo>
                  <a:lnTo>
                    <a:pt x="251460" y="0"/>
                  </a:lnTo>
                  <a:lnTo>
                    <a:pt x="226060" y="0"/>
                  </a:lnTo>
                  <a:lnTo>
                    <a:pt x="226060" y="226060"/>
                  </a:lnTo>
                  <a:lnTo>
                    <a:pt x="0" y="226060"/>
                  </a:lnTo>
                  <a:lnTo>
                    <a:pt x="0" y="251460"/>
                  </a:lnTo>
                  <a:lnTo>
                    <a:pt x="226060" y="251460"/>
                  </a:lnTo>
                  <a:lnTo>
                    <a:pt x="226060" y="1630113"/>
                  </a:lnTo>
                  <a:lnTo>
                    <a:pt x="0" y="1630113"/>
                  </a:lnTo>
                  <a:lnTo>
                    <a:pt x="0" y="1655513"/>
                  </a:lnTo>
                  <a:lnTo>
                    <a:pt x="226060" y="1655513"/>
                  </a:lnTo>
                  <a:lnTo>
                    <a:pt x="226060" y="1881574"/>
                  </a:lnTo>
                  <a:lnTo>
                    <a:pt x="251460" y="1881574"/>
                  </a:lnTo>
                  <a:lnTo>
                    <a:pt x="251460" y="1655514"/>
                  </a:lnTo>
                  <a:lnTo>
                    <a:pt x="1667357" y="1655514"/>
                  </a:lnTo>
                  <a:lnTo>
                    <a:pt x="1667357" y="1881574"/>
                  </a:lnTo>
                  <a:lnTo>
                    <a:pt x="1692757" y="1881574"/>
                  </a:lnTo>
                  <a:lnTo>
                    <a:pt x="1692757" y="1655514"/>
                  </a:lnTo>
                  <a:lnTo>
                    <a:pt x="1917547" y="1655514"/>
                  </a:lnTo>
                  <a:lnTo>
                    <a:pt x="1917547" y="1630114"/>
                  </a:lnTo>
                  <a:lnTo>
                    <a:pt x="1692757" y="1630114"/>
                  </a:lnTo>
                  <a:lnTo>
                    <a:pt x="1692757" y="342900"/>
                  </a:lnTo>
                  <a:close/>
                  <a:moveTo>
                    <a:pt x="1667357" y="342900"/>
                  </a:moveTo>
                  <a:lnTo>
                    <a:pt x="1667357" y="1630114"/>
                  </a:lnTo>
                  <a:lnTo>
                    <a:pt x="251460" y="1630114"/>
                  </a:lnTo>
                  <a:lnTo>
                    <a:pt x="251460" y="251460"/>
                  </a:lnTo>
                  <a:lnTo>
                    <a:pt x="1667357" y="251460"/>
                  </a:lnTo>
                  <a:lnTo>
                    <a:pt x="1667357" y="342900"/>
                  </a:lnTo>
                  <a:close/>
                </a:path>
              </a:pathLst>
            </a:custGeom>
            <a:solidFill>
              <a:srgbClr val="9EADA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96308" y="6200140"/>
            <a:ext cx="1713706" cy="1651635"/>
            <a:chOff x="0" y="0"/>
            <a:chExt cx="1908267" cy="18391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08266" cy="1839148"/>
            </a:xfrm>
            <a:custGeom>
              <a:avLst/>
              <a:gdLst/>
              <a:ahLst/>
              <a:cxnLst/>
              <a:rect l="l" t="t" r="r" b="b"/>
              <a:pathLst>
                <a:path w="1908266" h="1839148">
                  <a:moveTo>
                    <a:pt x="1683476" y="342900"/>
                  </a:moveTo>
                  <a:lnTo>
                    <a:pt x="1683476" y="251460"/>
                  </a:lnTo>
                  <a:lnTo>
                    <a:pt x="1908266" y="251460"/>
                  </a:lnTo>
                  <a:lnTo>
                    <a:pt x="1908266" y="226060"/>
                  </a:lnTo>
                  <a:lnTo>
                    <a:pt x="1683476" y="226060"/>
                  </a:lnTo>
                  <a:lnTo>
                    <a:pt x="1683476" y="0"/>
                  </a:lnTo>
                  <a:lnTo>
                    <a:pt x="1658076" y="0"/>
                  </a:lnTo>
                  <a:lnTo>
                    <a:pt x="1658076" y="226060"/>
                  </a:lnTo>
                  <a:lnTo>
                    <a:pt x="251460" y="226060"/>
                  </a:lnTo>
                  <a:lnTo>
                    <a:pt x="251460" y="0"/>
                  </a:lnTo>
                  <a:lnTo>
                    <a:pt x="226060" y="0"/>
                  </a:lnTo>
                  <a:lnTo>
                    <a:pt x="226060" y="226060"/>
                  </a:lnTo>
                  <a:lnTo>
                    <a:pt x="0" y="226060"/>
                  </a:lnTo>
                  <a:lnTo>
                    <a:pt x="0" y="251460"/>
                  </a:lnTo>
                  <a:lnTo>
                    <a:pt x="226060" y="251460"/>
                  </a:lnTo>
                  <a:lnTo>
                    <a:pt x="226060" y="1587688"/>
                  </a:lnTo>
                  <a:lnTo>
                    <a:pt x="0" y="1587688"/>
                  </a:lnTo>
                  <a:lnTo>
                    <a:pt x="0" y="1613088"/>
                  </a:lnTo>
                  <a:lnTo>
                    <a:pt x="226060" y="1613088"/>
                  </a:lnTo>
                  <a:lnTo>
                    <a:pt x="226060" y="1839148"/>
                  </a:lnTo>
                  <a:lnTo>
                    <a:pt x="251460" y="1839148"/>
                  </a:lnTo>
                  <a:lnTo>
                    <a:pt x="251460" y="1613088"/>
                  </a:lnTo>
                  <a:lnTo>
                    <a:pt x="1658076" y="1613088"/>
                  </a:lnTo>
                  <a:lnTo>
                    <a:pt x="1658076" y="1839148"/>
                  </a:lnTo>
                  <a:lnTo>
                    <a:pt x="1683476" y="1839148"/>
                  </a:lnTo>
                  <a:lnTo>
                    <a:pt x="1683476" y="1613088"/>
                  </a:lnTo>
                  <a:lnTo>
                    <a:pt x="1908266" y="1613088"/>
                  </a:lnTo>
                  <a:lnTo>
                    <a:pt x="1908266" y="1587688"/>
                  </a:lnTo>
                  <a:lnTo>
                    <a:pt x="1683476" y="1587688"/>
                  </a:lnTo>
                  <a:lnTo>
                    <a:pt x="1683476" y="342900"/>
                  </a:lnTo>
                  <a:close/>
                  <a:moveTo>
                    <a:pt x="1658076" y="342900"/>
                  </a:moveTo>
                  <a:lnTo>
                    <a:pt x="1658076" y="1587688"/>
                  </a:lnTo>
                  <a:lnTo>
                    <a:pt x="251460" y="1587688"/>
                  </a:lnTo>
                  <a:lnTo>
                    <a:pt x="251460" y="251460"/>
                  </a:lnTo>
                  <a:lnTo>
                    <a:pt x="1658076" y="251460"/>
                  </a:lnTo>
                  <a:lnTo>
                    <a:pt x="1658076" y="342900"/>
                  </a:lnTo>
                  <a:close/>
                </a:path>
              </a:pathLst>
            </a:custGeom>
            <a:solidFill>
              <a:srgbClr val="9EADA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244102" y="6071553"/>
            <a:ext cx="1656556" cy="1651635"/>
            <a:chOff x="0" y="0"/>
            <a:chExt cx="1844628" cy="18391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44628" cy="1839148"/>
            </a:xfrm>
            <a:custGeom>
              <a:avLst/>
              <a:gdLst/>
              <a:ahLst/>
              <a:cxnLst/>
              <a:rect l="l" t="t" r="r" b="b"/>
              <a:pathLst>
                <a:path w="1844628" h="1839148">
                  <a:moveTo>
                    <a:pt x="1619838" y="342900"/>
                  </a:moveTo>
                  <a:lnTo>
                    <a:pt x="1619838" y="251460"/>
                  </a:lnTo>
                  <a:lnTo>
                    <a:pt x="1844628" y="251460"/>
                  </a:lnTo>
                  <a:lnTo>
                    <a:pt x="1844628" y="226060"/>
                  </a:lnTo>
                  <a:lnTo>
                    <a:pt x="1619838" y="226060"/>
                  </a:lnTo>
                  <a:lnTo>
                    <a:pt x="1619838" y="0"/>
                  </a:lnTo>
                  <a:lnTo>
                    <a:pt x="1594438" y="0"/>
                  </a:lnTo>
                  <a:lnTo>
                    <a:pt x="1594438" y="226060"/>
                  </a:lnTo>
                  <a:lnTo>
                    <a:pt x="251460" y="226060"/>
                  </a:lnTo>
                  <a:lnTo>
                    <a:pt x="251460" y="0"/>
                  </a:lnTo>
                  <a:lnTo>
                    <a:pt x="226060" y="0"/>
                  </a:lnTo>
                  <a:lnTo>
                    <a:pt x="226060" y="226060"/>
                  </a:lnTo>
                  <a:lnTo>
                    <a:pt x="0" y="226060"/>
                  </a:lnTo>
                  <a:lnTo>
                    <a:pt x="0" y="251460"/>
                  </a:lnTo>
                  <a:lnTo>
                    <a:pt x="226060" y="251460"/>
                  </a:lnTo>
                  <a:lnTo>
                    <a:pt x="226060" y="1587688"/>
                  </a:lnTo>
                  <a:lnTo>
                    <a:pt x="0" y="1587688"/>
                  </a:lnTo>
                  <a:lnTo>
                    <a:pt x="0" y="1613088"/>
                  </a:lnTo>
                  <a:lnTo>
                    <a:pt x="226060" y="1613088"/>
                  </a:lnTo>
                  <a:lnTo>
                    <a:pt x="226060" y="1839148"/>
                  </a:lnTo>
                  <a:lnTo>
                    <a:pt x="251460" y="1839148"/>
                  </a:lnTo>
                  <a:lnTo>
                    <a:pt x="251460" y="1613088"/>
                  </a:lnTo>
                  <a:lnTo>
                    <a:pt x="1594438" y="1613088"/>
                  </a:lnTo>
                  <a:lnTo>
                    <a:pt x="1594438" y="1839148"/>
                  </a:lnTo>
                  <a:lnTo>
                    <a:pt x="1619838" y="1839148"/>
                  </a:lnTo>
                  <a:lnTo>
                    <a:pt x="1619838" y="1613088"/>
                  </a:lnTo>
                  <a:lnTo>
                    <a:pt x="1844628" y="1613088"/>
                  </a:lnTo>
                  <a:lnTo>
                    <a:pt x="1844628" y="1587688"/>
                  </a:lnTo>
                  <a:lnTo>
                    <a:pt x="1619838" y="1587688"/>
                  </a:lnTo>
                  <a:lnTo>
                    <a:pt x="1619838" y="342900"/>
                  </a:lnTo>
                  <a:close/>
                  <a:moveTo>
                    <a:pt x="1594438" y="342900"/>
                  </a:moveTo>
                  <a:lnTo>
                    <a:pt x="1594438" y="1587688"/>
                  </a:lnTo>
                  <a:lnTo>
                    <a:pt x="251460" y="1587688"/>
                  </a:lnTo>
                  <a:lnTo>
                    <a:pt x="251460" y="251460"/>
                  </a:lnTo>
                  <a:lnTo>
                    <a:pt x="1594438" y="251460"/>
                  </a:lnTo>
                  <a:lnTo>
                    <a:pt x="1594438" y="342900"/>
                  </a:lnTo>
                  <a:close/>
                </a:path>
              </a:pathLst>
            </a:custGeom>
            <a:solidFill>
              <a:srgbClr val="9EADA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539083" y="5904865"/>
            <a:ext cx="1656556" cy="1651635"/>
            <a:chOff x="0" y="0"/>
            <a:chExt cx="1844628" cy="18391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44628" cy="1839148"/>
            </a:xfrm>
            <a:custGeom>
              <a:avLst/>
              <a:gdLst/>
              <a:ahLst/>
              <a:cxnLst/>
              <a:rect l="l" t="t" r="r" b="b"/>
              <a:pathLst>
                <a:path w="1844628" h="1839148">
                  <a:moveTo>
                    <a:pt x="1619838" y="342900"/>
                  </a:moveTo>
                  <a:lnTo>
                    <a:pt x="1619838" y="251460"/>
                  </a:lnTo>
                  <a:lnTo>
                    <a:pt x="1844628" y="251460"/>
                  </a:lnTo>
                  <a:lnTo>
                    <a:pt x="1844628" y="226060"/>
                  </a:lnTo>
                  <a:lnTo>
                    <a:pt x="1619838" y="226060"/>
                  </a:lnTo>
                  <a:lnTo>
                    <a:pt x="1619838" y="0"/>
                  </a:lnTo>
                  <a:lnTo>
                    <a:pt x="1594438" y="0"/>
                  </a:lnTo>
                  <a:lnTo>
                    <a:pt x="1594438" y="226060"/>
                  </a:lnTo>
                  <a:lnTo>
                    <a:pt x="251460" y="226060"/>
                  </a:lnTo>
                  <a:lnTo>
                    <a:pt x="251460" y="0"/>
                  </a:lnTo>
                  <a:lnTo>
                    <a:pt x="226060" y="0"/>
                  </a:lnTo>
                  <a:lnTo>
                    <a:pt x="226060" y="226060"/>
                  </a:lnTo>
                  <a:lnTo>
                    <a:pt x="0" y="226060"/>
                  </a:lnTo>
                  <a:lnTo>
                    <a:pt x="0" y="251460"/>
                  </a:lnTo>
                  <a:lnTo>
                    <a:pt x="226060" y="251460"/>
                  </a:lnTo>
                  <a:lnTo>
                    <a:pt x="226060" y="1587688"/>
                  </a:lnTo>
                  <a:lnTo>
                    <a:pt x="0" y="1587688"/>
                  </a:lnTo>
                  <a:lnTo>
                    <a:pt x="0" y="1613088"/>
                  </a:lnTo>
                  <a:lnTo>
                    <a:pt x="226060" y="1613088"/>
                  </a:lnTo>
                  <a:lnTo>
                    <a:pt x="226060" y="1839148"/>
                  </a:lnTo>
                  <a:lnTo>
                    <a:pt x="251460" y="1839148"/>
                  </a:lnTo>
                  <a:lnTo>
                    <a:pt x="251460" y="1613088"/>
                  </a:lnTo>
                  <a:lnTo>
                    <a:pt x="1594438" y="1613088"/>
                  </a:lnTo>
                  <a:lnTo>
                    <a:pt x="1594438" y="1839148"/>
                  </a:lnTo>
                  <a:lnTo>
                    <a:pt x="1619838" y="1839148"/>
                  </a:lnTo>
                  <a:lnTo>
                    <a:pt x="1619838" y="1613088"/>
                  </a:lnTo>
                  <a:lnTo>
                    <a:pt x="1844628" y="1613088"/>
                  </a:lnTo>
                  <a:lnTo>
                    <a:pt x="1844628" y="1587688"/>
                  </a:lnTo>
                  <a:lnTo>
                    <a:pt x="1619838" y="1587688"/>
                  </a:lnTo>
                  <a:lnTo>
                    <a:pt x="1619838" y="342900"/>
                  </a:lnTo>
                  <a:close/>
                  <a:moveTo>
                    <a:pt x="1594438" y="342900"/>
                  </a:moveTo>
                  <a:lnTo>
                    <a:pt x="1594438" y="1587688"/>
                  </a:lnTo>
                  <a:lnTo>
                    <a:pt x="251460" y="1587688"/>
                  </a:lnTo>
                  <a:lnTo>
                    <a:pt x="251460" y="251460"/>
                  </a:lnTo>
                  <a:lnTo>
                    <a:pt x="1594438" y="251460"/>
                  </a:lnTo>
                  <a:lnTo>
                    <a:pt x="1594438" y="342900"/>
                  </a:lnTo>
                  <a:close/>
                </a:path>
              </a:pathLst>
            </a:custGeom>
            <a:solidFill>
              <a:srgbClr val="9EADA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422314" y="2457048"/>
            <a:ext cx="1271559" cy="1285756"/>
            <a:chOff x="0" y="0"/>
            <a:chExt cx="334896" cy="33863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4896" cy="338635"/>
            </a:xfrm>
            <a:custGeom>
              <a:avLst/>
              <a:gdLst/>
              <a:ahLst/>
              <a:cxnLst/>
              <a:rect l="l" t="t" r="r" b="b"/>
              <a:pathLst>
                <a:path w="334896" h="338635">
                  <a:moveTo>
                    <a:pt x="0" y="0"/>
                  </a:moveTo>
                  <a:lnTo>
                    <a:pt x="334896" y="0"/>
                  </a:lnTo>
                  <a:lnTo>
                    <a:pt x="334896" y="338635"/>
                  </a:lnTo>
                  <a:lnTo>
                    <a:pt x="0" y="338635"/>
                  </a:lnTo>
                  <a:close/>
                </a:path>
              </a:pathLst>
            </a:custGeom>
            <a:solidFill>
              <a:srgbClr val="9EADA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334896" cy="395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269781" y="6254492"/>
            <a:ext cx="1271559" cy="1285756"/>
            <a:chOff x="0" y="0"/>
            <a:chExt cx="334896" cy="33863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34896" cy="338635"/>
            </a:xfrm>
            <a:custGeom>
              <a:avLst/>
              <a:gdLst/>
              <a:ahLst/>
              <a:cxnLst/>
              <a:rect l="l" t="t" r="r" b="b"/>
              <a:pathLst>
                <a:path w="334896" h="338635">
                  <a:moveTo>
                    <a:pt x="0" y="0"/>
                  </a:moveTo>
                  <a:lnTo>
                    <a:pt x="334896" y="0"/>
                  </a:lnTo>
                  <a:lnTo>
                    <a:pt x="334896" y="338635"/>
                  </a:lnTo>
                  <a:lnTo>
                    <a:pt x="0" y="338635"/>
                  </a:lnTo>
                  <a:close/>
                </a:path>
              </a:pathLst>
            </a:custGeom>
            <a:solidFill>
              <a:srgbClr val="9EADA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334896" cy="395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539083" y="6254492"/>
            <a:ext cx="1271559" cy="1285756"/>
            <a:chOff x="0" y="0"/>
            <a:chExt cx="334896" cy="33863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34896" cy="338635"/>
            </a:xfrm>
            <a:custGeom>
              <a:avLst/>
              <a:gdLst/>
              <a:ahLst/>
              <a:cxnLst/>
              <a:rect l="l" t="t" r="r" b="b"/>
              <a:pathLst>
                <a:path w="334896" h="338635">
                  <a:moveTo>
                    <a:pt x="0" y="0"/>
                  </a:moveTo>
                  <a:lnTo>
                    <a:pt x="334896" y="0"/>
                  </a:lnTo>
                  <a:lnTo>
                    <a:pt x="334896" y="338635"/>
                  </a:lnTo>
                  <a:lnTo>
                    <a:pt x="0" y="338635"/>
                  </a:lnTo>
                  <a:close/>
                </a:path>
              </a:pathLst>
            </a:custGeom>
            <a:solidFill>
              <a:srgbClr val="9EADA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334896" cy="395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6532439" y="2735253"/>
            <a:ext cx="1015546" cy="729347"/>
          </a:xfrm>
          <a:custGeom>
            <a:avLst/>
            <a:gdLst/>
            <a:ahLst/>
            <a:cxnLst/>
            <a:rect l="l" t="t" r="r" b="b"/>
            <a:pathLst>
              <a:path w="1015546" h="729347">
                <a:moveTo>
                  <a:pt x="0" y="0"/>
                </a:moveTo>
                <a:lnTo>
                  <a:pt x="1015546" y="0"/>
                </a:lnTo>
                <a:lnTo>
                  <a:pt x="1015546" y="729347"/>
                </a:lnTo>
                <a:lnTo>
                  <a:pt x="0" y="729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5" name="TextBox 25"/>
          <p:cNvSpPr txBox="1"/>
          <p:nvPr/>
        </p:nvSpPr>
        <p:spPr>
          <a:xfrm>
            <a:off x="1557469" y="8194675"/>
            <a:ext cx="2391384" cy="120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99"/>
              </a:lnSpc>
            </a:pPr>
            <a:r>
              <a:rPr lang="en-US" sz="2199">
                <a:solidFill>
                  <a:srgbClr val="231F20"/>
                </a:solidFill>
                <a:latin typeface="Advent Pro"/>
              </a:rPr>
              <a:t>Proceso de reserva adaptado a la necesidad del cliente.</a:t>
            </a:r>
          </a:p>
        </p:txBody>
      </p:sp>
      <p:sp>
        <p:nvSpPr>
          <p:cNvPr id="26" name="Freeform 26"/>
          <p:cNvSpPr/>
          <p:nvPr/>
        </p:nvSpPr>
        <p:spPr>
          <a:xfrm rot="4096621">
            <a:off x="-1859171" y="8319735"/>
            <a:ext cx="6211019" cy="4114800"/>
          </a:xfrm>
          <a:custGeom>
            <a:avLst/>
            <a:gdLst/>
            <a:ahLst/>
            <a:cxnLst/>
            <a:rect l="l" t="t" r="r" b="b"/>
            <a:pathLst>
              <a:path w="6211019" h="4114800">
                <a:moveTo>
                  <a:pt x="0" y="0"/>
                </a:moveTo>
                <a:lnTo>
                  <a:pt x="6211019" y="0"/>
                </a:lnTo>
                <a:lnTo>
                  <a:pt x="62110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7" name="Freeform 27"/>
          <p:cNvSpPr/>
          <p:nvPr/>
        </p:nvSpPr>
        <p:spPr>
          <a:xfrm rot="4096621">
            <a:off x="15182491" y="-2277925"/>
            <a:ext cx="6211019" cy="4114800"/>
          </a:xfrm>
          <a:custGeom>
            <a:avLst/>
            <a:gdLst/>
            <a:ahLst/>
            <a:cxnLst/>
            <a:rect l="l" t="t" r="r" b="b"/>
            <a:pathLst>
              <a:path w="6211019" h="4114800">
                <a:moveTo>
                  <a:pt x="0" y="0"/>
                </a:moveTo>
                <a:lnTo>
                  <a:pt x="6211018" y="0"/>
                </a:lnTo>
                <a:lnTo>
                  <a:pt x="62110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28" name="Group 28"/>
          <p:cNvGrpSpPr/>
          <p:nvPr/>
        </p:nvGrpSpPr>
        <p:grpSpPr>
          <a:xfrm>
            <a:off x="14442288" y="2224519"/>
            <a:ext cx="1722041" cy="1689735"/>
            <a:chOff x="0" y="0"/>
            <a:chExt cx="1917547" cy="188157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7547" cy="1881574"/>
            </a:xfrm>
            <a:custGeom>
              <a:avLst/>
              <a:gdLst/>
              <a:ahLst/>
              <a:cxnLst/>
              <a:rect l="l" t="t" r="r" b="b"/>
              <a:pathLst>
                <a:path w="1917547" h="1881574">
                  <a:moveTo>
                    <a:pt x="1692757" y="342900"/>
                  </a:moveTo>
                  <a:lnTo>
                    <a:pt x="1692757" y="251460"/>
                  </a:lnTo>
                  <a:lnTo>
                    <a:pt x="1917547" y="251460"/>
                  </a:lnTo>
                  <a:lnTo>
                    <a:pt x="1917547" y="226060"/>
                  </a:lnTo>
                  <a:lnTo>
                    <a:pt x="1692757" y="226060"/>
                  </a:lnTo>
                  <a:lnTo>
                    <a:pt x="1692757" y="0"/>
                  </a:lnTo>
                  <a:lnTo>
                    <a:pt x="1667357" y="0"/>
                  </a:lnTo>
                  <a:lnTo>
                    <a:pt x="1667357" y="226060"/>
                  </a:lnTo>
                  <a:lnTo>
                    <a:pt x="251460" y="226060"/>
                  </a:lnTo>
                  <a:lnTo>
                    <a:pt x="251460" y="0"/>
                  </a:lnTo>
                  <a:lnTo>
                    <a:pt x="226060" y="0"/>
                  </a:lnTo>
                  <a:lnTo>
                    <a:pt x="226060" y="226060"/>
                  </a:lnTo>
                  <a:lnTo>
                    <a:pt x="0" y="226060"/>
                  </a:lnTo>
                  <a:lnTo>
                    <a:pt x="0" y="251460"/>
                  </a:lnTo>
                  <a:lnTo>
                    <a:pt x="226060" y="251460"/>
                  </a:lnTo>
                  <a:lnTo>
                    <a:pt x="226060" y="1630113"/>
                  </a:lnTo>
                  <a:lnTo>
                    <a:pt x="0" y="1630113"/>
                  </a:lnTo>
                  <a:lnTo>
                    <a:pt x="0" y="1655513"/>
                  </a:lnTo>
                  <a:lnTo>
                    <a:pt x="226060" y="1655513"/>
                  </a:lnTo>
                  <a:lnTo>
                    <a:pt x="226060" y="1881574"/>
                  </a:lnTo>
                  <a:lnTo>
                    <a:pt x="251460" y="1881574"/>
                  </a:lnTo>
                  <a:lnTo>
                    <a:pt x="251460" y="1655514"/>
                  </a:lnTo>
                  <a:lnTo>
                    <a:pt x="1667357" y="1655514"/>
                  </a:lnTo>
                  <a:lnTo>
                    <a:pt x="1667357" y="1881574"/>
                  </a:lnTo>
                  <a:lnTo>
                    <a:pt x="1692757" y="1881574"/>
                  </a:lnTo>
                  <a:lnTo>
                    <a:pt x="1692757" y="1655514"/>
                  </a:lnTo>
                  <a:lnTo>
                    <a:pt x="1917547" y="1655514"/>
                  </a:lnTo>
                  <a:lnTo>
                    <a:pt x="1917547" y="1630114"/>
                  </a:lnTo>
                  <a:lnTo>
                    <a:pt x="1692757" y="1630114"/>
                  </a:lnTo>
                  <a:lnTo>
                    <a:pt x="1692757" y="342900"/>
                  </a:lnTo>
                  <a:close/>
                  <a:moveTo>
                    <a:pt x="1667357" y="342900"/>
                  </a:moveTo>
                  <a:lnTo>
                    <a:pt x="1667357" y="1630114"/>
                  </a:lnTo>
                  <a:lnTo>
                    <a:pt x="251460" y="1630114"/>
                  </a:lnTo>
                  <a:lnTo>
                    <a:pt x="251460" y="251460"/>
                  </a:lnTo>
                  <a:lnTo>
                    <a:pt x="1667357" y="251460"/>
                  </a:lnTo>
                  <a:lnTo>
                    <a:pt x="1667357" y="342900"/>
                  </a:lnTo>
                  <a:close/>
                </a:path>
              </a:pathLst>
            </a:custGeom>
            <a:solidFill>
              <a:srgbClr val="9EADA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833881" y="2288659"/>
            <a:ext cx="1271559" cy="1285756"/>
            <a:chOff x="0" y="0"/>
            <a:chExt cx="334896" cy="33863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34896" cy="338635"/>
            </a:xfrm>
            <a:custGeom>
              <a:avLst/>
              <a:gdLst/>
              <a:ahLst/>
              <a:cxnLst/>
              <a:rect l="l" t="t" r="r" b="b"/>
              <a:pathLst>
                <a:path w="334896" h="338635">
                  <a:moveTo>
                    <a:pt x="0" y="0"/>
                  </a:moveTo>
                  <a:lnTo>
                    <a:pt x="334896" y="0"/>
                  </a:lnTo>
                  <a:lnTo>
                    <a:pt x="334896" y="338635"/>
                  </a:lnTo>
                  <a:lnTo>
                    <a:pt x="0" y="338635"/>
                  </a:lnTo>
                  <a:close/>
                </a:path>
              </a:pathLst>
            </a:custGeom>
            <a:solidFill>
              <a:srgbClr val="9EADA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334896" cy="395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0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14513750" y="5829100"/>
            <a:ext cx="2613019" cy="2613019"/>
          </a:xfrm>
          <a:custGeom>
            <a:avLst/>
            <a:gdLst/>
            <a:ahLst/>
            <a:cxnLst/>
            <a:rect l="l" t="t" r="r" b="b"/>
            <a:pathLst>
              <a:path w="2613019" h="2613019">
                <a:moveTo>
                  <a:pt x="0" y="0"/>
                </a:moveTo>
                <a:lnTo>
                  <a:pt x="2613019" y="0"/>
                </a:lnTo>
                <a:lnTo>
                  <a:pt x="2613019" y="2613019"/>
                </a:lnTo>
                <a:lnTo>
                  <a:pt x="0" y="26130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4" name="Freeform 34"/>
          <p:cNvSpPr/>
          <p:nvPr/>
        </p:nvSpPr>
        <p:spPr>
          <a:xfrm rot="1234288">
            <a:off x="14358919" y="5294763"/>
            <a:ext cx="1872827" cy="1678521"/>
          </a:xfrm>
          <a:custGeom>
            <a:avLst/>
            <a:gdLst/>
            <a:ahLst/>
            <a:cxnLst/>
            <a:rect l="l" t="t" r="r" b="b"/>
            <a:pathLst>
              <a:path w="1872827" h="1678521">
                <a:moveTo>
                  <a:pt x="0" y="0"/>
                </a:moveTo>
                <a:lnTo>
                  <a:pt x="1872827" y="0"/>
                </a:lnTo>
                <a:lnTo>
                  <a:pt x="1872827" y="1678521"/>
                </a:lnTo>
                <a:lnTo>
                  <a:pt x="0" y="16785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5" name="Freeform 35"/>
          <p:cNvSpPr/>
          <p:nvPr/>
        </p:nvSpPr>
        <p:spPr>
          <a:xfrm>
            <a:off x="2461534" y="2667461"/>
            <a:ext cx="888054" cy="888054"/>
          </a:xfrm>
          <a:custGeom>
            <a:avLst/>
            <a:gdLst/>
            <a:ahLst/>
            <a:cxnLst/>
            <a:rect l="l" t="t" r="r" b="b"/>
            <a:pathLst>
              <a:path w="888054" h="888054">
                <a:moveTo>
                  <a:pt x="0" y="0"/>
                </a:moveTo>
                <a:lnTo>
                  <a:pt x="888054" y="0"/>
                </a:lnTo>
                <a:lnTo>
                  <a:pt x="888054" y="888055"/>
                </a:lnTo>
                <a:lnTo>
                  <a:pt x="0" y="888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6" name="Freeform 36"/>
          <p:cNvSpPr/>
          <p:nvPr/>
        </p:nvSpPr>
        <p:spPr>
          <a:xfrm>
            <a:off x="10811430" y="2660681"/>
            <a:ext cx="817411" cy="817411"/>
          </a:xfrm>
          <a:custGeom>
            <a:avLst/>
            <a:gdLst/>
            <a:ahLst/>
            <a:cxnLst/>
            <a:rect l="l" t="t" r="r" b="b"/>
            <a:pathLst>
              <a:path w="817411" h="817411">
                <a:moveTo>
                  <a:pt x="0" y="0"/>
                </a:moveTo>
                <a:lnTo>
                  <a:pt x="817412" y="0"/>
                </a:lnTo>
                <a:lnTo>
                  <a:pt x="817412" y="817411"/>
                </a:lnTo>
                <a:lnTo>
                  <a:pt x="0" y="8174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7" name="Freeform 37"/>
          <p:cNvSpPr/>
          <p:nvPr/>
        </p:nvSpPr>
        <p:spPr>
          <a:xfrm>
            <a:off x="2492818" y="6468985"/>
            <a:ext cx="856770" cy="856770"/>
          </a:xfrm>
          <a:custGeom>
            <a:avLst/>
            <a:gdLst/>
            <a:ahLst/>
            <a:cxnLst/>
            <a:rect l="l" t="t" r="r" b="b"/>
            <a:pathLst>
              <a:path w="856770" h="856770">
                <a:moveTo>
                  <a:pt x="0" y="0"/>
                </a:moveTo>
                <a:lnTo>
                  <a:pt x="856770" y="0"/>
                </a:lnTo>
                <a:lnTo>
                  <a:pt x="856770" y="856770"/>
                </a:lnTo>
                <a:lnTo>
                  <a:pt x="0" y="85677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8" name="Freeform 38"/>
          <p:cNvSpPr/>
          <p:nvPr/>
        </p:nvSpPr>
        <p:spPr>
          <a:xfrm>
            <a:off x="6656531" y="6468985"/>
            <a:ext cx="856770" cy="856770"/>
          </a:xfrm>
          <a:custGeom>
            <a:avLst/>
            <a:gdLst/>
            <a:ahLst/>
            <a:cxnLst/>
            <a:rect l="l" t="t" r="r" b="b"/>
            <a:pathLst>
              <a:path w="856770" h="856770">
                <a:moveTo>
                  <a:pt x="0" y="0"/>
                </a:moveTo>
                <a:lnTo>
                  <a:pt x="856770" y="0"/>
                </a:lnTo>
                <a:lnTo>
                  <a:pt x="856770" y="856770"/>
                </a:lnTo>
                <a:lnTo>
                  <a:pt x="0" y="85677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9" name="Freeform 39"/>
          <p:cNvSpPr/>
          <p:nvPr/>
        </p:nvSpPr>
        <p:spPr>
          <a:xfrm>
            <a:off x="10766992" y="6489499"/>
            <a:ext cx="815742" cy="815742"/>
          </a:xfrm>
          <a:custGeom>
            <a:avLst/>
            <a:gdLst/>
            <a:ahLst/>
            <a:cxnLst/>
            <a:rect l="l" t="t" r="r" b="b"/>
            <a:pathLst>
              <a:path w="815742" h="815742">
                <a:moveTo>
                  <a:pt x="0" y="0"/>
                </a:moveTo>
                <a:lnTo>
                  <a:pt x="815742" y="0"/>
                </a:lnTo>
                <a:lnTo>
                  <a:pt x="815742" y="815742"/>
                </a:lnTo>
                <a:lnTo>
                  <a:pt x="0" y="81574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0" name="Freeform 40"/>
          <p:cNvSpPr/>
          <p:nvPr/>
        </p:nvSpPr>
        <p:spPr>
          <a:xfrm>
            <a:off x="14902080" y="2363957"/>
            <a:ext cx="1135161" cy="1135161"/>
          </a:xfrm>
          <a:custGeom>
            <a:avLst/>
            <a:gdLst/>
            <a:ahLst/>
            <a:cxnLst/>
            <a:rect l="l" t="t" r="r" b="b"/>
            <a:pathLst>
              <a:path w="1135161" h="1135161">
                <a:moveTo>
                  <a:pt x="0" y="0"/>
                </a:moveTo>
                <a:lnTo>
                  <a:pt x="1135161" y="0"/>
                </a:lnTo>
                <a:lnTo>
                  <a:pt x="1135161" y="1135161"/>
                </a:lnTo>
                <a:lnTo>
                  <a:pt x="0" y="11351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1" name="TextBox 41"/>
          <p:cNvSpPr txBox="1"/>
          <p:nvPr/>
        </p:nvSpPr>
        <p:spPr>
          <a:xfrm>
            <a:off x="5920014" y="649424"/>
            <a:ext cx="6390822" cy="78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9EADA8"/>
                </a:solidFill>
                <a:latin typeface="Advent Pro"/>
              </a:rPr>
              <a:t>PRINCIPALES FUNCIONES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987119" y="4145915"/>
            <a:ext cx="1813101" cy="120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99"/>
              </a:lnSpc>
            </a:pPr>
            <a:r>
              <a:rPr lang="en-US" sz="2199">
                <a:solidFill>
                  <a:srgbClr val="231F20"/>
                </a:solidFill>
                <a:latin typeface="Advent Pro"/>
              </a:rPr>
              <a:t>Registro y autenticación de usuarios.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615039" y="4164965"/>
            <a:ext cx="292947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231F20"/>
                </a:solidFill>
                <a:latin typeface="Advent Pro"/>
              </a:rPr>
              <a:t>Registro de un restaurante.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945313" y="4145915"/>
            <a:ext cx="2549647" cy="1611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99"/>
              </a:lnSpc>
            </a:pPr>
            <a:r>
              <a:rPr lang="en-US" sz="2199">
                <a:solidFill>
                  <a:srgbClr val="231F20"/>
                </a:solidFill>
                <a:latin typeface="Advent Pro"/>
              </a:rPr>
              <a:t>Visualizar restaurantes disponibles según el filtro de búsqueda introducido.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845547" y="8194675"/>
            <a:ext cx="2478738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>
                <a:solidFill>
                  <a:srgbClr val="231F20"/>
                </a:solidFill>
                <a:latin typeface="Advent Pro"/>
              </a:rPr>
              <a:t>Dashboard de gestión para el restaurante.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111488" y="8194675"/>
            <a:ext cx="2217295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99"/>
              </a:lnSpc>
            </a:pPr>
            <a:r>
              <a:rPr lang="en-US" sz="2199">
                <a:solidFill>
                  <a:srgbClr val="231F20"/>
                </a:solidFill>
                <a:latin typeface="Advent Pro"/>
              </a:rPr>
              <a:t>Gestión de perfiles de usuario.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194837" y="4145915"/>
            <a:ext cx="2549647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99"/>
              </a:lnSpc>
            </a:pPr>
            <a:r>
              <a:rPr lang="en-US" sz="2199">
                <a:solidFill>
                  <a:srgbClr val="231F20"/>
                </a:solidFill>
                <a:latin typeface="Advent Pro"/>
              </a:rPr>
              <a:t>Gestión de reservas del cliente.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555" b="-15555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2672331" y="4041978"/>
            <a:ext cx="13044662" cy="1604332"/>
            <a:chOff x="0" y="0"/>
            <a:chExt cx="14525646" cy="17864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525647" cy="1786475"/>
            </a:xfrm>
            <a:custGeom>
              <a:avLst/>
              <a:gdLst/>
              <a:ahLst/>
              <a:cxnLst/>
              <a:rect l="l" t="t" r="r" b="b"/>
              <a:pathLst>
                <a:path w="14525647" h="1786475">
                  <a:moveTo>
                    <a:pt x="14300856" y="342900"/>
                  </a:moveTo>
                  <a:lnTo>
                    <a:pt x="14300856" y="251460"/>
                  </a:lnTo>
                  <a:lnTo>
                    <a:pt x="14525647" y="251460"/>
                  </a:lnTo>
                  <a:lnTo>
                    <a:pt x="14525647" y="226060"/>
                  </a:lnTo>
                  <a:lnTo>
                    <a:pt x="14300856" y="226060"/>
                  </a:lnTo>
                  <a:lnTo>
                    <a:pt x="14300856" y="0"/>
                  </a:lnTo>
                  <a:lnTo>
                    <a:pt x="14275456" y="0"/>
                  </a:lnTo>
                  <a:lnTo>
                    <a:pt x="14275456" y="226060"/>
                  </a:lnTo>
                  <a:lnTo>
                    <a:pt x="251460" y="226060"/>
                  </a:lnTo>
                  <a:lnTo>
                    <a:pt x="251460" y="0"/>
                  </a:lnTo>
                  <a:lnTo>
                    <a:pt x="226060" y="0"/>
                  </a:lnTo>
                  <a:lnTo>
                    <a:pt x="226060" y="226060"/>
                  </a:lnTo>
                  <a:lnTo>
                    <a:pt x="0" y="226060"/>
                  </a:lnTo>
                  <a:lnTo>
                    <a:pt x="0" y="251460"/>
                  </a:lnTo>
                  <a:lnTo>
                    <a:pt x="226060" y="251460"/>
                  </a:lnTo>
                  <a:lnTo>
                    <a:pt x="226060" y="1535015"/>
                  </a:lnTo>
                  <a:lnTo>
                    <a:pt x="0" y="1535015"/>
                  </a:lnTo>
                  <a:lnTo>
                    <a:pt x="0" y="1560415"/>
                  </a:lnTo>
                  <a:lnTo>
                    <a:pt x="226060" y="1560415"/>
                  </a:lnTo>
                  <a:lnTo>
                    <a:pt x="226060" y="1786475"/>
                  </a:lnTo>
                  <a:lnTo>
                    <a:pt x="251460" y="1786475"/>
                  </a:lnTo>
                  <a:lnTo>
                    <a:pt x="251460" y="1560415"/>
                  </a:lnTo>
                  <a:lnTo>
                    <a:pt x="14275456" y="1560415"/>
                  </a:lnTo>
                  <a:lnTo>
                    <a:pt x="14275456" y="1786475"/>
                  </a:lnTo>
                  <a:lnTo>
                    <a:pt x="14300856" y="1786475"/>
                  </a:lnTo>
                  <a:lnTo>
                    <a:pt x="14300856" y="1560415"/>
                  </a:lnTo>
                  <a:lnTo>
                    <a:pt x="14525647" y="1560415"/>
                  </a:lnTo>
                  <a:lnTo>
                    <a:pt x="14525647" y="1535015"/>
                  </a:lnTo>
                  <a:lnTo>
                    <a:pt x="14300856" y="1535015"/>
                  </a:lnTo>
                  <a:lnTo>
                    <a:pt x="14300856" y="342900"/>
                  </a:lnTo>
                  <a:close/>
                  <a:moveTo>
                    <a:pt x="14275456" y="342900"/>
                  </a:moveTo>
                  <a:lnTo>
                    <a:pt x="14275456" y="1535015"/>
                  </a:lnTo>
                  <a:lnTo>
                    <a:pt x="251460" y="1535015"/>
                  </a:lnTo>
                  <a:lnTo>
                    <a:pt x="251460" y="251460"/>
                  </a:lnTo>
                  <a:lnTo>
                    <a:pt x="14275456" y="251460"/>
                  </a:lnTo>
                  <a:lnTo>
                    <a:pt x="14275456" y="342900"/>
                  </a:lnTo>
                  <a:close/>
                </a:path>
              </a:pathLst>
            </a:custGeom>
            <a:solidFill>
              <a:srgbClr val="9EADA8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74678" y="8114967"/>
            <a:ext cx="3702170" cy="1485287"/>
            <a:chOff x="0" y="0"/>
            <a:chExt cx="4122484" cy="16539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22484" cy="1653914"/>
            </a:xfrm>
            <a:custGeom>
              <a:avLst/>
              <a:gdLst/>
              <a:ahLst/>
              <a:cxnLst/>
              <a:rect l="l" t="t" r="r" b="b"/>
              <a:pathLst>
                <a:path w="4122484" h="1653914">
                  <a:moveTo>
                    <a:pt x="3897693" y="342900"/>
                  </a:moveTo>
                  <a:lnTo>
                    <a:pt x="3897693" y="251460"/>
                  </a:lnTo>
                  <a:lnTo>
                    <a:pt x="4122484" y="251460"/>
                  </a:lnTo>
                  <a:lnTo>
                    <a:pt x="4122484" y="226060"/>
                  </a:lnTo>
                  <a:lnTo>
                    <a:pt x="3897693" y="226060"/>
                  </a:lnTo>
                  <a:lnTo>
                    <a:pt x="3897693" y="0"/>
                  </a:lnTo>
                  <a:lnTo>
                    <a:pt x="3872293" y="0"/>
                  </a:lnTo>
                  <a:lnTo>
                    <a:pt x="3872293" y="226060"/>
                  </a:lnTo>
                  <a:lnTo>
                    <a:pt x="251460" y="226060"/>
                  </a:lnTo>
                  <a:lnTo>
                    <a:pt x="251460" y="0"/>
                  </a:lnTo>
                  <a:lnTo>
                    <a:pt x="226060" y="0"/>
                  </a:lnTo>
                  <a:lnTo>
                    <a:pt x="226060" y="226060"/>
                  </a:lnTo>
                  <a:lnTo>
                    <a:pt x="0" y="226060"/>
                  </a:lnTo>
                  <a:lnTo>
                    <a:pt x="0" y="251460"/>
                  </a:lnTo>
                  <a:lnTo>
                    <a:pt x="226060" y="251460"/>
                  </a:lnTo>
                  <a:lnTo>
                    <a:pt x="226060" y="1402454"/>
                  </a:lnTo>
                  <a:lnTo>
                    <a:pt x="0" y="1402454"/>
                  </a:lnTo>
                  <a:lnTo>
                    <a:pt x="0" y="1427854"/>
                  </a:lnTo>
                  <a:lnTo>
                    <a:pt x="226060" y="1427854"/>
                  </a:lnTo>
                  <a:lnTo>
                    <a:pt x="226060" y="1653914"/>
                  </a:lnTo>
                  <a:lnTo>
                    <a:pt x="251460" y="1653914"/>
                  </a:lnTo>
                  <a:lnTo>
                    <a:pt x="251460" y="1427854"/>
                  </a:lnTo>
                  <a:lnTo>
                    <a:pt x="3872293" y="1427854"/>
                  </a:lnTo>
                  <a:lnTo>
                    <a:pt x="3872293" y="1653914"/>
                  </a:lnTo>
                  <a:lnTo>
                    <a:pt x="3897693" y="1653914"/>
                  </a:lnTo>
                  <a:lnTo>
                    <a:pt x="3897693" y="1427854"/>
                  </a:lnTo>
                  <a:lnTo>
                    <a:pt x="4122484" y="1427854"/>
                  </a:lnTo>
                  <a:lnTo>
                    <a:pt x="4122484" y="1402454"/>
                  </a:lnTo>
                  <a:lnTo>
                    <a:pt x="3897693" y="1402454"/>
                  </a:lnTo>
                  <a:lnTo>
                    <a:pt x="3897693" y="342900"/>
                  </a:lnTo>
                  <a:close/>
                  <a:moveTo>
                    <a:pt x="3872293" y="342900"/>
                  </a:moveTo>
                  <a:lnTo>
                    <a:pt x="3872293" y="1402454"/>
                  </a:lnTo>
                  <a:lnTo>
                    <a:pt x="251460" y="1402454"/>
                  </a:lnTo>
                  <a:lnTo>
                    <a:pt x="251460" y="251460"/>
                  </a:lnTo>
                  <a:lnTo>
                    <a:pt x="3872293" y="251460"/>
                  </a:lnTo>
                  <a:lnTo>
                    <a:pt x="3872293" y="342900"/>
                  </a:lnTo>
                  <a:close/>
                </a:path>
              </a:pathLst>
            </a:custGeom>
            <a:solidFill>
              <a:srgbClr val="9EADA8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7" name="Freeform 7"/>
          <p:cNvSpPr/>
          <p:nvPr/>
        </p:nvSpPr>
        <p:spPr>
          <a:xfrm rot="9383771">
            <a:off x="-3012752" y="-931372"/>
            <a:ext cx="6211019" cy="4114800"/>
          </a:xfrm>
          <a:custGeom>
            <a:avLst/>
            <a:gdLst/>
            <a:ahLst/>
            <a:cxnLst/>
            <a:rect l="l" t="t" r="r" b="b"/>
            <a:pathLst>
              <a:path w="6211019" h="4114800">
                <a:moveTo>
                  <a:pt x="0" y="0"/>
                </a:moveTo>
                <a:lnTo>
                  <a:pt x="6211019" y="0"/>
                </a:lnTo>
                <a:lnTo>
                  <a:pt x="62110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 rot="10134990">
            <a:off x="15646709" y="7542854"/>
            <a:ext cx="6211019" cy="4114800"/>
          </a:xfrm>
          <a:custGeom>
            <a:avLst/>
            <a:gdLst/>
            <a:ahLst/>
            <a:cxnLst/>
            <a:rect l="l" t="t" r="r" b="b"/>
            <a:pathLst>
              <a:path w="6211019" h="4114800">
                <a:moveTo>
                  <a:pt x="0" y="0"/>
                </a:moveTo>
                <a:lnTo>
                  <a:pt x="6211019" y="0"/>
                </a:lnTo>
                <a:lnTo>
                  <a:pt x="62110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3362063" y="2305117"/>
            <a:ext cx="2187119" cy="2304476"/>
          </a:xfrm>
          <a:custGeom>
            <a:avLst/>
            <a:gdLst/>
            <a:ahLst/>
            <a:cxnLst/>
            <a:rect l="l" t="t" r="r" b="b"/>
            <a:pathLst>
              <a:path w="2187119" h="2304476">
                <a:moveTo>
                  <a:pt x="0" y="0"/>
                </a:moveTo>
                <a:lnTo>
                  <a:pt x="2187119" y="0"/>
                </a:lnTo>
                <a:lnTo>
                  <a:pt x="2187119" y="2304476"/>
                </a:lnTo>
                <a:lnTo>
                  <a:pt x="0" y="23044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6176" t="-3634" r="-147139" b="-1555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7738779" y="2305117"/>
            <a:ext cx="1369130" cy="2304476"/>
          </a:xfrm>
          <a:custGeom>
            <a:avLst/>
            <a:gdLst/>
            <a:ahLst/>
            <a:cxnLst/>
            <a:rect l="l" t="t" r="r" b="b"/>
            <a:pathLst>
              <a:path w="1369130" h="2304476">
                <a:moveTo>
                  <a:pt x="0" y="0"/>
                </a:moveTo>
                <a:lnTo>
                  <a:pt x="1369130" y="0"/>
                </a:lnTo>
                <a:lnTo>
                  <a:pt x="1369130" y="2304476"/>
                </a:lnTo>
                <a:lnTo>
                  <a:pt x="0" y="23044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3548" t="-2534" r="-72988" b="-97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11297506" y="3027013"/>
            <a:ext cx="3832954" cy="1582580"/>
          </a:xfrm>
          <a:custGeom>
            <a:avLst/>
            <a:gdLst/>
            <a:ahLst/>
            <a:cxnLst/>
            <a:rect l="l" t="t" r="r" b="b"/>
            <a:pathLst>
              <a:path w="3832954" h="1582580">
                <a:moveTo>
                  <a:pt x="0" y="0"/>
                </a:moveTo>
                <a:lnTo>
                  <a:pt x="3832954" y="0"/>
                </a:lnTo>
                <a:lnTo>
                  <a:pt x="3832954" y="1582580"/>
                </a:lnTo>
                <a:lnTo>
                  <a:pt x="0" y="15825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931" t="-91780" r="-7344" b="-8741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5525267" y="6981134"/>
            <a:ext cx="2455294" cy="1859590"/>
          </a:xfrm>
          <a:custGeom>
            <a:avLst/>
            <a:gdLst/>
            <a:ahLst/>
            <a:cxnLst/>
            <a:rect l="l" t="t" r="r" b="b"/>
            <a:pathLst>
              <a:path w="2455294" h="1859590">
                <a:moveTo>
                  <a:pt x="0" y="0"/>
                </a:moveTo>
                <a:lnTo>
                  <a:pt x="2455294" y="0"/>
                </a:lnTo>
                <a:lnTo>
                  <a:pt x="2455294" y="1859590"/>
                </a:lnTo>
                <a:lnTo>
                  <a:pt x="0" y="18595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7486" r="-20669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3" name="TextBox 13"/>
          <p:cNvSpPr txBox="1"/>
          <p:nvPr/>
        </p:nvSpPr>
        <p:spPr>
          <a:xfrm>
            <a:off x="3306977" y="4761314"/>
            <a:ext cx="229729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31F20"/>
                </a:solidFill>
                <a:latin typeface="Advent Pro"/>
              </a:rPr>
              <a:t>ANGULAR V.17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31F20"/>
                </a:solidFill>
                <a:latin typeface="Advent Pro"/>
              </a:rPr>
              <a:t>FRONTEND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83578" y="684385"/>
            <a:ext cx="5920845" cy="78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9EADA8"/>
                </a:solidFill>
                <a:latin typeface="Advent Pro"/>
              </a:rPr>
              <a:t>DISEÑO DE LA SOLUCIÓN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74698" y="4761314"/>
            <a:ext cx="229729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31F20"/>
                </a:solidFill>
                <a:latin typeface="Advent Pro"/>
              </a:rPr>
              <a:t>JAVA V.17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31F20"/>
                </a:solidFill>
                <a:latin typeface="Advent Pro"/>
              </a:rPr>
              <a:t>BACKEND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83335" y="4761314"/>
            <a:ext cx="2661296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31F20"/>
                </a:solidFill>
                <a:latin typeface="Advent Pro"/>
              </a:rPr>
              <a:t>SPRING BOOT V.3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31F20"/>
                </a:solidFill>
                <a:latin typeface="Advent Pro"/>
              </a:rPr>
              <a:t>BACKEND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90073" y="8764524"/>
            <a:ext cx="2471381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31F20"/>
                </a:solidFill>
                <a:latin typeface="Advent Pro"/>
              </a:rPr>
              <a:t>MYSQL V.8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31F20"/>
                </a:solidFill>
                <a:latin typeface="Advent Pro"/>
              </a:rPr>
              <a:t>BASE DE DATOS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555" b="-15555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9662449">
            <a:off x="-3136372" y="-1525914"/>
            <a:ext cx="6211019" cy="4114800"/>
          </a:xfrm>
          <a:custGeom>
            <a:avLst/>
            <a:gdLst/>
            <a:ahLst/>
            <a:cxnLst/>
            <a:rect l="l" t="t" r="r" b="b"/>
            <a:pathLst>
              <a:path w="6211019" h="4114800">
                <a:moveTo>
                  <a:pt x="0" y="0"/>
                </a:moveTo>
                <a:lnTo>
                  <a:pt x="6211019" y="0"/>
                </a:lnTo>
                <a:lnTo>
                  <a:pt x="62110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7905397">
            <a:off x="14140573" y="9376568"/>
            <a:ext cx="6211019" cy="4114800"/>
          </a:xfrm>
          <a:custGeom>
            <a:avLst/>
            <a:gdLst/>
            <a:ahLst/>
            <a:cxnLst/>
            <a:rect l="l" t="t" r="r" b="b"/>
            <a:pathLst>
              <a:path w="6211019" h="4114800">
                <a:moveTo>
                  <a:pt x="0" y="0"/>
                </a:moveTo>
                <a:lnTo>
                  <a:pt x="6211019" y="0"/>
                </a:lnTo>
                <a:lnTo>
                  <a:pt x="62110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222829" y="1946352"/>
            <a:ext cx="11726507" cy="6736676"/>
          </a:xfrm>
          <a:custGeom>
            <a:avLst/>
            <a:gdLst/>
            <a:ahLst/>
            <a:cxnLst/>
            <a:rect l="l" t="t" r="r" b="b"/>
            <a:pathLst>
              <a:path w="11726507" h="6736676">
                <a:moveTo>
                  <a:pt x="0" y="0"/>
                </a:moveTo>
                <a:lnTo>
                  <a:pt x="11726507" y="0"/>
                </a:lnTo>
                <a:lnTo>
                  <a:pt x="11726507" y="6736676"/>
                </a:lnTo>
                <a:lnTo>
                  <a:pt x="0" y="6736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11385866" y="2921911"/>
            <a:ext cx="4757022" cy="6586101"/>
          </a:xfrm>
          <a:custGeom>
            <a:avLst/>
            <a:gdLst/>
            <a:ahLst/>
            <a:cxnLst/>
            <a:rect l="l" t="t" r="r" b="b"/>
            <a:pathLst>
              <a:path w="4757022" h="6586101">
                <a:moveTo>
                  <a:pt x="0" y="0"/>
                </a:moveTo>
                <a:lnTo>
                  <a:pt x="4757022" y="0"/>
                </a:lnTo>
                <a:lnTo>
                  <a:pt x="4757022" y="6586101"/>
                </a:lnTo>
                <a:lnTo>
                  <a:pt x="0" y="65861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9500158" y="4725195"/>
            <a:ext cx="2466832" cy="4982138"/>
          </a:xfrm>
          <a:custGeom>
            <a:avLst/>
            <a:gdLst/>
            <a:ahLst/>
            <a:cxnLst/>
            <a:rect l="l" t="t" r="r" b="b"/>
            <a:pathLst>
              <a:path w="2466832" h="4982138">
                <a:moveTo>
                  <a:pt x="0" y="0"/>
                </a:moveTo>
                <a:lnTo>
                  <a:pt x="2466831" y="0"/>
                </a:lnTo>
                <a:lnTo>
                  <a:pt x="2466831" y="4982138"/>
                </a:lnTo>
                <a:lnTo>
                  <a:pt x="0" y="49821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TextBox 8"/>
          <p:cNvSpPr txBox="1"/>
          <p:nvPr/>
        </p:nvSpPr>
        <p:spPr>
          <a:xfrm>
            <a:off x="5734546" y="383503"/>
            <a:ext cx="6818908" cy="64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1"/>
              </a:lnSpc>
            </a:pPr>
            <a:r>
              <a:rPr lang="en-US" sz="4342">
                <a:solidFill>
                  <a:srgbClr val="9EADA8"/>
                </a:solidFill>
                <a:latin typeface="Advent Pro"/>
              </a:rPr>
              <a:t>INTERFACES DE LA APLICACIÓN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555" b="-15555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6903957" y="1923276"/>
            <a:ext cx="4486513" cy="692451"/>
            <a:chOff x="0" y="0"/>
            <a:chExt cx="1202036" cy="1855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2036" cy="185523"/>
            </a:xfrm>
            <a:custGeom>
              <a:avLst/>
              <a:gdLst/>
              <a:ahLst/>
              <a:cxnLst/>
              <a:rect l="l" t="t" r="r" b="b"/>
              <a:pathLst>
                <a:path w="1202036" h="185523">
                  <a:moveTo>
                    <a:pt x="0" y="0"/>
                  </a:moveTo>
                  <a:lnTo>
                    <a:pt x="1202036" y="0"/>
                  </a:lnTo>
                  <a:lnTo>
                    <a:pt x="1202036" y="185523"/>
                  </a:lnTo>
                  <a:lnTo>
                    <a:pt x="0" y="185523"/>
                  </a:lnTo>
                  <a:close/>
                </a:path>
              </a:pathLst>
            </a:custGeom>
            <a:solidFill>
              <a:srgbClr val="9EADA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02036" cy="223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03957" y="4093223"/>
            <a:ext cx="4486513" cy="692451"/>
            <a:chOff x="0" y="0"/>
            <a:chExt cx="1202036" cy="1855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2036" cy="185523"/>
            </a:xfrm>
            <a:custGeom>
              <a:avLst/>
              <a:gdLst/>
              <a:ahLst/>
              <a:cxnLst/>
              <a:rect l="l" t="t" r="r" b="b"/>
              <a:pathLst>
                <a:path w="1202036" h="185523">
                  <a:moveTo>
                    <a:pt x="0" y="0"/>
                  </a:moveTo>
                  <a:lnTo>
                    <a:pt x="1202036" y="0"/>
                  </a:lnTo>
                  <a:lnTo>
                    <a:pt x="1202036" y="185523"/>
                  </a:lnTo>
                  <a:lnTo>
                    <a:pt x="0" y="185523"/>
                  </a:lnTo>
                  <a:close/>
                </a:path>
              </a:pathLst>
            </a:custGeom>
            <a:solidFill>
              <a:srgbClr val="9EADA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02036" cy="223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03957" y="6141867"/>
            <a:ext cx="4486513" cy="692451"/>
            <a:chOff x="0" y="0"/>
            <a:chExt cx="1202036" cy="1855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02036" cy="185523"/>
            </a:xfrm>
            <a:custGeom>
              <a:avLst/>
              <a:gdLst/>
              <a:ahLst/>
              <a:cxnLst/>
              <a:rect l="l" t="t" r="r" b="b"/>
              <a:pathLst>
                <a:path w="1202036" h="185523">
                  <a:moveTo>
                    <a:pt x="0" y="0"/>
                  </a:moveTo>
                  <a:lnTo>
                    <a:pt x="1202036" y="0"/>
                  </a:lnTo>
                  <a:lnTo>
                    <a:pt x="1202036" y="185523"/>
                  </a:lnTo>
                  <a:lnTo>
                    <a:pt x="0" y="185523"/>
                  </a:lnTo>
                  <a:close/>
                </a:path>
              </a:pathLst>
            </a:custGeom>
            <a:solidFill>
              <a:srgbClr val="9EADA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02036" cy="223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903957" y="8192000"/>
            <a:ext cx="4486513" cy="692451"/>
            <a:chOff x="0" y="0"/>
            <a:chExt cx="1202036" cy="18552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02036" cy="185523"/>
            </a:xfrm>
            <a:custGeom>
              <a:avLst/>
              <a:gdLst/>
              <a:ahLst/>
              <a:cxnLst/>
              <a:rect l="l" t="t" r="r" b="b"/>
              <a:pathLst>
                <a:path w="1202036" h="185523">
                  <a:moveTo>
                    <a:pt x="0" y="0"/>
                  </a:moveTo>
                  <a:lnTo>
                    <a:pt x="1202036" y="0"/>
                  </a:lnTo>
                  <a:lnTo>
                    <a:pt x="1202036" y="185523"/>
                  </a:lnTo>
                  <a:lnTo>
                    <a:pt x="0" y="185523"/>
                  </a:lnTo>
                  <a:close/>
                </a:path>
              </a:pathLst>
            </a:custGeom>
            <a:solidFill>
              <a:srgbClr val="9EADA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02036" cy="223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 rot="5400000">
            <a:off x="5316960" y="5447873"/>
            <a:ext cx="7583855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16" name="TextBox 16"/>
          <p:cNvSpPr txBox="1"/>
          <p:nvPr/>
        </p:nvSpPr>
        <p:spPr>
          <a:xfrm>
            <a:off x="2055381" y="6065667"/>
            <a:ext cx="3766006" cy="1001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89"/>
              </a:lnSpc>
            </a:pPr>
            <a:r>
              <a:rPr lang="en-US" sz="2726">
                <a:solidFill>
                  <a:srgbClr val="231F20"/>
                </a:solidFill>
                <a:latin typeface="Advent Pro"/>
              </a:rPr>
              <a:t>Nueva sección comentarios, valoraciones y reseñas.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55381" y="8115800"/>
            <a:ext cx="3766006" cy="486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89"/>
              </a:lnSpc>
            </a:pPr>
            <a:r>
              <a:rPr lang="en-US" sz="2726">
                <a:solidFill>
                  <a:srgbClr val="231F20"/>
                </a:solidFill>
                <a:latin typeface="Advent Pro"/>
              </a:rPr>
              <a:t>Integración de test unitarios.</a:t>
            </a:r>
          </a:p>
        </p:txBody>
      </p:sp>
      <p:sp>
        <p:nvSpPr>
          <p:cNvPr id="18" name="Freeform 18"/>
          <p:cNvSpPr/>
          <p:nvPr/>
        </p:nvSpPr>
        <p:spPr>
          <a:xfrm rot="1415431">
            <a:off x="14864690" y="-1844969"/>
            <a:ext cx="6211019" cy="4114800"/>
          </a:xfrm>
          <a:custGeom>
            <a:avLst/>
            <a:gdLst/>
            <a:ahLst/>
            <a:cxnLst/>
            <a:rect l="l" t="t" r="r" b="b"/>
            <a:pathLst>
              <a:path w="6211019" h="4114800">
                <a:moveTo>
                  <a:pt x="0" y="0"/>
                </a:moveTo>
                <a:lnTo>
                  <a:pt x="6211019" y="0"/>
                </a:lnTo>
                <a:lnTo>
                  <a:pt x="62110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9" name="Freeform 19"/>
          <p:cNvSpPr/>
          <p:nvPr/>
        </p:nvSpPr>
        <p:spPr>
          <a:xfrm rot="5400000">
            <a:off x="-2808857" y="7561922"/>
            <a:ext cx="6211019" cy="4114800"/>
          </a:xfrm>
          <a:custGeom>
            <a:avLst/>
            <a:gdLst/>
            <a:ahLst/>
            <a:cxnLst/>
            <a:rect l="l" t="t" r="r" b="b"/>
            <a:pathLst>
              <a:path w="6211019" h="4114800">
                <a:moveTo>
                  <a:pt x="0" y="0"/>
                </a:moveTo>
                <a:lnTo>
                  <a:pt x="6211019" y="0"/>
                </a:lnTo>
                <a:lnTo>
                  <a:pt x="62110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0" name="TextBox 20"/>
          <p:cNvSpPr txBox="1"/>
          <p:nvPr/>
        </p:nvSpPr>
        <p:spPr>
          <a:xfrm>
            <a:off x="6064072" y="587057"/>
            <a:ext cx="6042814" cy="78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9EADA8"/>
                </a:solidFill>
                <a:latin typeface="Advent Pro"/>
              </a:rPr>
              <a:t>TRABAJOS FUTUROS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55381" y="1847076"/>
            <a:ext cx="3766006" cy="1515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89"/>
              </a:lnSpc>
            </a:pPr>
            <a:r>
              <a:rPr lang="en-US" sz="2726">
                <a:solidFill>
                  <a:srgbClr val="231F20"/>
                </a:solidFill>
                <a:latin typeface="Advent Pro"/>
              </a:rPr>
              <a:t>Integrar notificaciones en tiempo real a cambios de estado.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55381" y="4017023"/>
            <a:ext cx="3766006" cy="1001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89"/>
              </a:lnSpc>
            </a:pPr>
            <a:r>
              <a:rPr lang="en-US" sz="2726">
                <a:solidFill>
                  <a:srgbClr val="231F20"/>
                </a:solidFill>
                <a:latin typeface="Advent Pro"/>
              </a:rPr>
              <a:t>Mejorar diseño dashboard restaurante.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39607" y="1847076"/>
            <a:ext cx="3766006" cy="486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9"/>
              </a:lnSpc>
            </a:pPr>
            <a:r>
              <a:rPr lang="en-US" sz="2726">
                <a:solidFill>
                  <a:srgbClr val="231F20"/>
                </a:solidFill>
                <a:latin typeface="Advent Pro"/>
              </a:rPr>
              <a:t>Multi-idioma.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339607" y="4017023"/>
            <a:ext cx="3766006" cy="1001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9"/>
              </a:lnSpc>
            </a:pPr>
            <a:r>
              <a:rPr lang="en-US" sz="2726">
                <a:solidFill>
                  <a:srgbClr val="231F20"/>
                </a:solidFill>
                <a:latin typeface="Advent Pro"/>
              </a:rPr>
              <a:t>Creación perfiles principales RRSS.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339607" y="6065667"/>
            <a:ext cx="3766006" cy="1001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9"/>
              </a:lnSpc>
            </a:pPr>
            <a:r>
              <a:rPr lang="en-US" sz="2726">
                <a:solidFill>
                  <a:srgbClr val="231F20"/>
                </a:solidFill>
                <a:latin typeface="Advent Pro"/>
              </a:rPr>
              <a:t>Mejorar el filtrado de reservas.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088498" y="1950360"/>
            <a:ext cx="572849" cy="57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2"/>
              </a:lnSpc>
            </a:pPr>
            <a:r>
              <a:rPr lang="en-US" sz="3344">
                <a:solidFill>
                  <a:srgbClr val="231F20"/>
                </a:solidFill>
                <a:latin typeface="Advent Pro Bold"/>
              </a:rPr>
              <a:t>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088498" y="4099582"/>
            <a:ext cx="572849" cy="57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2"/>
              </a:lnSpc>
            </a:pPr>
            <a:r>
              <a:rPr lang="en-US" sz="3344">
                <a:solidFill>
                  <a:srgbClr val="231F20"/>
                </a:solidFill>
                <a:latin typeface="Advent Pro Bold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088498" y="6150099"/>
            <a:ext cx="572849" cy="57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2"/>
              </a:lnSpc>
            </a:pPr>
            <a:r>
              <a:rPr lang="en-US" sz="3344">
                <a:solidFill>
                  <a:srgbClr val="231F20"/>
                </a:solidFill>
                <a:latin typeface="Advent Pro Bold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645447" y="1950360"/>
            <a:ext cx="572849" cy="57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2"/>
              </a:lnSpc>
            </a:pPr>
            <a:r>
              <a:rPr lang="en-US" sz="3344">
                <a:solidFill>
                  <a:srgbClr val="231F20"/>
                </a:solidFill>
                <a:latin typeface="Advent Pro Bold"/>
              </a:rPr>
              <a:t>05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45447" y="4120308"/>
            <a:ext cx="572849" cy="57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2"/>
              </a:lnSpc>
            </a:pPr>
            <a:r>
              <a:rPr lang="en-US" sz="3344">
                <a:solidFill>
                  <a:srgbClr val="231F20"/>
                </a:solidFill>
                <a:latin typeface="Advent Pro Bold"/>
              </a:rPr>
              <a:t>06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645447" y="6168825"/>
            <a:ext cx="572849" cy="57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2"/>
              </a:lnSpc>
            </a:pPr>
            <a:r>
              <a:rPr lang="en-US" sz="3344">
                <a:solidFill>
                  <a:srgbClr val="231F20"/>
                </a:solidFill>
                <a:latin typeface="Advent Pro Bold"/>
              </a:rPr>
              <a:t>07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39607" y="8115800"/>
            <a:ext cx="3766006" cy="1001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9"/>
              </a:lnSpc>
            </a:pPr>
            <a:r>
              <a:rPr lang="en-US" sz="2726">
                <a:solidFill>
                  <a:srgbClr val="231F20"/>
                </a:solidFill>
                <a:latin typeface="Advent Pro"/>
              </a:rPr>
              <a:t>Mejorar seguridad en la aplicación.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088498" y="8200231"/>
            <a:ext cx="572849" cy="57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2"/>
              </a:lnSpc>
            </a:pPr>
            <a:r>
              <a:rPr lang="en-US" sz="3344">
                <a:solidFill>
                  <a:srgbClr val="231F20"/>
                </a:solidFill>
                <a:latin typeface="Advent Pro Bold"/>
              </a:rPr>
              <a:t>04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645447" y="8219084"/>
            <a:ext cx="572849" cy="57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2"/>
              </a:lnSpc>
            </a:pPr>
            <a:r>
              <a:rPr lang="en-US" sz="3344">
                <a:solidFill>
                  <a:srgbClr val="231F20"/>
                </a:solidFill>
                <a:latin typeface="Advent Pro Bold"/>
              </a:rPr>
              <a:t>08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555" b="-15555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2357442" y="2570873"/>
            <a:ext cx="14901858" cy="5107483"/>
            <a:chOff x="0" y="0"/>
            <a:chExt cx="16593693" cy="56873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593693" cy="5687345"/>
            </a:xfrm>
            <a:custGeom>
              <a:avLst/>
              <a:gdLst/>
              <a:ahLst/>
              <a:cxnLst/>
              <a:rect l="l" t="t" r="r" b="b"/>
              <a:pathLst>
                <a:path w="16593693" h="5687345">
                  <a:moveTo>
                    <a:pt x="16368903" y="342900"/>
                  </a:moveTo>
                  <a:lnTo>
                    <a:pt x="16368903" y="251460"/>
                  </a:lnTo>
                  <a:lnTo>
                    <a:pt x="16593693" y="251460"/>
                  </a:lnTo>
                  <a:lnTo>
                    <a:pt x="16593693" y="226060"/>
                  </a:lnTo>
                  <a:lnTo>
                    <a:pt x="16368903" y="226060"/>
                  </a:lnTo>
                  <a:lnTo>
                    <a:pt x="16368903" y="0"/>
                  </a:lnTo>
                  <a:lnTo>
                    <a:pt x="16343503" y="0"/>
                  </a:lnTo>
                  <a:lnTo>
                    <a:pt x="16343503" y="226060"/>
                  </a:lnTo>
                  <a:lnTo>
                    <a:pt x="251460" y="226060"/>
                  </a:lnTo>
                  <a:lnTo>
                    <a:pt x="251460" y="0"/>
                  </a:lnTo>
                  <a:lnTo>
                    <a:pt x="226060" y="0"/>
                  </a:lnTo>
                  <a:lnTo>
                    <a:pt x="226060" y="226060"/>
                  </a:lnTo>
                  <a:lnTo>
                    <a:pt x="0" y="226060"/>
                  </a:lnTo>
                  <a:lnTo>
                    <a:pt x="0" y="251460"/>
                  </a:lnTo>
                  <a:lnTo>
                    <a:pt x="226060" y="251460"/>
                  </a:lnTo>
                  <a:lnTo>
                    <a:pt x="226060" y="5435885"/>
                  </a:lnTo>
                  <a:lnTo>
                    <a:pt x="0" y="5435885"/>
                  </a:lnTo>
                  <a:lnTo>
                    <a:pt x="0" y="5461285"/>
                  </a:lnTo>
                  <a:lnTo>
                    <a:pt x="226060" y="5461285"/>
                  </a:lnTo>
                  <a:lnTo>
                    <a:pt x="226060" y="5687345"/>
                  </a:lnTo>
                  <a:lnTo>
                    <a:pt x="251460" y="5687345"/>
                  </a:lnTo>
                  <a:lnTo>
                    <a:pt x="251460" y="5461285"/>
                  </a:lnTo>
                  <a:lnTo>
                    <a:pt x="16343503" y="5461285"/>
                  </a:lnTo>
                  <a:lnTo>
                    <a:pt x="16343503" y="5687345"/>
                  </a:lnTo>
                  <a:lnTo>
                    <a:pt x="16368903" y="5687345"/>
                  </a:lnTo>
                  <a:lnTo>
                    <a:pt x="16368903" y="5461285"/>
                  </a:lnTo>
                  <a:lnTo>
                    <a:pt x="16593693" y="5461285"/>
                  </a:lnTo>
                  <a:lnTo>
                    <a:pt x="16593693" y="5435885"/>
                  </a:lnTo>
                  <a:lnTo>
                    <a:pt x="16368903" y="5435885"/>
                  </a:lnTo>
                  <a:lnTo>
                    <a:pt x="16368903" y="342900"/>
                  </a:lnTo>
                  <a:close/>
                  <a:moveTo>
                    <a:pt x="16343503" y="342900"/>
                  </a:moveTo>
                  <a:lnTo>
                    <a:pt x="16343503" y="5435885"/>
                  </a:lnTo>
                  <a:lnTo>
                    <a:pt x="251460" y="5435885"/>
                  </a:lnTo>
                  <a:lnTo>
                    <a:pt x="251460" y="251460"/>
                  </a:lnTo>
                  <a:lnTo>
                    <a:pt x="16343503" y="251460"/>
                  </a:lnTo>
                  <a:lnTo>
                    <a:pt x="16343503" y="342900"/>
                  </a:lnTo>
                  <a:close/>
                </a:path>
              </a:pathLst>
            </a:custGeom>
            <a:solidFill>
              <a:srgbClr val="9EADA8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637048" y="2963970"/>
            <a:ext cx="4788932" cy="1351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056"/>
              </a:lnSpc>
            </a:pPr>
            <a:r>
              <a:rPr lang="en-US" sz="7897" spc="789">
                <a:solidFill>
                  <a:srgbClr val="9EADA8"/>
                </a:solidFill>
                <a:latin typeface="Advent Pro"/>
              </a:rPr>
              <a:t>¡GRACIAS!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43994" y="4514215"/>
            <a:ext cx="5381985" cy="245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00"/>
              </a:lnSpc>
            </a:pPr>
            <a:r>
              <a:rPr lang="en-US" sz="2600">
                <a:solidFill>
                  <a:srgbClr val="231F20"/>
                </a:solidFill>
                <a:latin typeface="Advent Pro"/>
              </a:rPr>
              <a:t>PROYECTO TFC | 2º DAW ·</a:t>
            </a:r>
          </a:p>
          <a:p>
            <a:pPr algn="r">
              <a:lnSpc>
                <a:spcPts val="3900"/>
              </a:lnSpc>
            </a:pPr>
            <a:r>
              <a:rPr lang="en-US" sz="2600">
                <a:solidFill>
                  <a:srgbClr val="231F20"/>
                </a:solidFill>
                <a:latin typeface="Advent Pro"/>
              </a:rPr>
              <a:t>Alumno: Pablo Arcas Roldán ·</a:t>
            </a:r>
          </a:p>
          <a:p>
            <a:pPr algn="r">
              <a:lnSpc>
                <a:spcPts val="3900"/>
              </a:lnSpc>
            </a:pPr>
            <a:r>
              <a:rPr lang="en-US" sz="2600">
                <a:solidFill>
                  <a:srgbClr val="231F20"/>
                </a:solidFill>
                <a:latin typeface="Advent Pro"/>
              </a:rPr>
              <a:t>Tutor: Carlos Rufiángel García ·</a:t>
            </a:r>
          </a:p>
          <a:p>
            <a:pPr algn="r">
              <a:lnSpc>
                <a:spcPts val="3900"/>
              </a:lnSpc>
            </a:pPr>
            <a:r>
              <a:rPr lang="en-US" sz="2600">
                <a:solidFill>
                  <a:srgbClr val="231F20"/>
                </a:solidFill>
                <a:latin typeface="Advent Pro"/>
              </a:rPr>
              <a:t>Promoción 2022/2024 ·</a:t>
            </a:r>
          </a:p>
          <a:p>
            <a:pPr algn="r">
              <a:lnSpc>
                <a:spcPts val="3900"/>
              </a:lnSpc>
            </a:pPr>
            <a:r>
              <a:rPr lang="en-US" sz="2600">
                <a:solidFill>
                  <a:srgbClr val="231F20"/>
                </a:solidFill>
                <a:latin typeface="Advent Pro"/>
              </a:rPr>
              <a:t>Universidad Alfonso X El Sabio ·</a:t>
            </a:r>
          </a:p>
        </p:txBody>
      </p:sp>
      <p:sp>
        <p:nvSpPr>
          <p:cNvPr id="7" name="Freeform 7"/>
          <p:cNvSpPr/>
          <p:nvPr/>
        </p:nvSpPr>
        <p:spPr>
          <a:xfrm rot="4178542">
            <a:off x="14791791" y="-1941339"/>
            <a:ext cx="6211019" cy="4114800"/>
          </a:xfrm>
          <a:custGeom>
            <a:avLst/>
            <a:gdLst/>
            <a:ahLst/>
            <a:cxnLst/>
            <a:rect l="l" t="t" r="r" b="b"/>
            <a:pathLst>
              <a:path w="6211019" h="4114800">
                <a:moveTo>
                  <a:pt x="0" y="0"/>
                </a:moveTo>
                <a:lnTo>
                  <a:pt x="6211019" y="0"/>
                </a:lnTo>
                <a:lnTo>
                  <a:pt x="62110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 rot="-5313370">
            <a:off x="-3635001" y="7896687"/>
            <a:ext cx="7270003" cy="4816377"/>
          </a:xfrm>
          <a:custGeom>
            <a:avLst/>
            <a:gdLst/>
            <a:ahLst/>
            <a:cxnLst/>
            <a:rect l="l" t="t" r="r" b="b"/>
            <a:pathLst>
              <a:path w="7270003" h="4816377">
                <a:moveTo>
                  <a:pt x="0" y="0"/>
                </a:moveTo>
                <a:lnTo>
                  <a:pt x="7270002" y="0"/>
                </a:lnTo>
                <a:lnTo>
                  <a:pt x="7270002" y="4816377"/>
                </a:lnTo>
                <a:lnTo>
                  <a:pt x="0" y="48163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3158605" y="3316254"/>
            <a:ext cx="1808361" cy="1808361"/>
          </a:xfrm>
          <a:custGeom>
            <a:avLst/>
            <a:gdLst/>
            <a:ahLst/>
            <a:cxnLst/>
            <a:rect l="l" t="t" r="r" b="b"/>
            <a:pathLst>
              <a:path w="1808361" h="1808361">
                <a:moveTo>
                  <a:pt x="0" y="0"/>
                </a:moveTo>
                <a:lnTo>
                  <a:pt x="1808361" y="0"/>
                </a:lnTo>
                <a:lnTo>
                  <a:pt x="1808361" y="1808360"/>
                </a:lnTo>
                <a:lnTo>
                  <a:pt x="0" y="18083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 rot="1234288">
            <a:off x="2991525" y="2963299"/>
            <a:ext cx="1296104" cy="1161634"/>
          </a:xfrm>
          <a:custGeom>
            <a:avLst/>
            <a:gdLst/>
            <a:ahLst/>
            <a:cxnLst/>
            <a:rect l="l" t="t" r="r" b="b"/>
            <a:pathLst>
              <a:path w="1296104" h="1161634">
                <a:moveTo>
                  <a:pt x="0" y="0"/>
                </a:moveTo>
                <a:lnTo>
                  <a:pt x="1296105" y="0"/>
                </a:lnTo>
                <a:lnTo>
                  <a:pt x="1296105" y="1161634"/>
                </a:lnTo>
                <a:lnTo>
                  <a:pt x="0" y="1161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TextBox 11"/>
          <p:cNvSpPr txBox="1"/>
          <p:nvPr/>
        </p:nvSpPr>
        <p:spPr>
          <a:xfrm>
            <a:off x="4859872" y="3748207"/>
            <a:ext cx="4948499" cy="1049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5"/>
              </a:lnSpc>
            </a:pPr>
            <a:r>
              <a:rPr lang="en-US" sz="7572">
                <a:solidFill>
                  <a:srgbClr val="231F20"/>
                </a:solidFill>
                <a:latin typeface="Advent Pro Bold"/>
              </a:rPr>
              <a:t>CLICK &amp; ÑAM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20335" y="6327643"/>
            <a:ext cx="5046155" cy="94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37"/>
              </a:lnSpc>
              <a:spcBef>
                <a:spcPct val="0"/>
              </a:spcBef>
            </a:pPr>
            <a:r>
              <a:rPr lang="en-US" sz="5455">
                <a:solidFill>
                  <a:srgbClr val="000000"/>
                </a:solidFill>
                <a:latin typeface="VT323"/>
              </a:rPr>
              <a:t>ENCUENTRA TU SITIO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20335" y="5848514"/>
            <a:ext cx="6478008" cy="737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96"/>
              </a:lnSpc>
              <a:spcBef>
                <a:spcPct val="0"/>
              </a:spcBef>
            </a:pPr>
            <a:r>
              <a:rPr lang="en-US" sz="4354" dirty="0">
                <a:ln>
                  <a:solidFill>
                    <a:sysClr val="windowText" lastClr="000000"/>
                  </a:solidFill>
                </a:ln>
                <a:noFill/>
                <a:latin typeface="Proxima Nova Condensed Bold"/>
              </a:rPr>
              <a:t>TÚ RESERVA COMIENZA</a:t>
            </a:r>
            <a:r>
              <a:rPr lang="en-US" sz="4354" u="none" strike="noStrike" dirty="0">
                <a:ln>
                  <a:solidFill>
                    <a:sysClr val="windowText" lastClr="000000"/>
                  </a:solidFill>
                </a:ln>
                <a:noFill/>
                <a:latin typeface="Proxima Nova Condensed Bold"/>
              </a:rPr>
              <a:t> AQUÍ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0691515" y="3317699"/>
            <a:ext cx="0" cy="3651601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369</Words>
  <Application>Microsoft Office PowerPoint</Application>
  <PresentationFormat>Personalizado</PresentationFormat>
  <Paragraphs>71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Advent Pro</vt:lpstr>
      <vt:lpstr>Proxima Nova Condensed Bold</vt:lpstr>
      <vt:lpstr>Advent Pro Bold</vt:lpstr>
      <vt:lpstr>Calibri</vt:lpstr>
      <vt:lpstr>Arial</vt:lpstr>
      <vt:lpstr>VT323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Click &amp; Ñam</dc:title>
  <cp:lastModifiedBy>Pablo Arcas Roldan</cp:lastModifiedBy>
  <cp:revision>2</cp:revision>
  <dcterms:created xsi:type="dcterms:W3CDTF">2006-08-16T00:00:00Z</dcterms:created>
  <dcterms:modified xsi:type="dcterms:W3CDTF">2024-06-03T16:50:37Z</dcterms:modified>
  <dc:identifier>DAGG4QPbB94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1db87c7-a2ca-4484-8eb8-6f7c884911fa_Enabled">
    <vt:lpwstr>true</vt:lpwstr>
  </property>
  <property fmtid="{D5CDD505-2E9C-101B-9397-08002B2CF9AE}" pid="3" name="MSIP_Label_11db87c7-a2ca-4484-8eb8-6f7c884911fa_SetDate">
    <vt:lpwstr>2024-06-03T16:50:36Z</vt:lpwstr>
  </property>
  <property fmtid="{D5CDD505-2E9C-101B-9397-08002B2CF9AE}" pid="4" name="MSIP_Label_11db87c7-a2ca-4484-8eb8-6f7c884911fa_Method">
    <vt:lpwstr>Standard</vt:lpwstr>
  </property>
  <property fmtid="{D5CDD505-2E9C-101B-9397-08002B2CF9AE}" pid="5" name="MSIP_Label_11db87c7-a2ca-4484-8eb8-6f7c884911fa_Name">
    <vt:lpwstr>defa4170-0d19-0005-0004-bc88714345d2</vt:lpwstr>
  </property>
  <property fmtid="{D5CDD505-2E9C-101B-9397-08002B2CF9AE}" pid="6" name="MSIP_Label_11db87c7-a2ca-4484-8eb8-6f7c884911fa_SiteId">
    <vt:lpwstr>8344d72d-e21b-485a-b9a1-52078e79010e</vt:lpwstr>
  </property>
  <property fmtid="{D5CDD505-2E9C-101B-9397-08002B2CF9AE}" pid="7" name="MSIP_Label_11db87c7-a2ca-4484-8eb8-6f7c884911fa_ActionId">
    <vt:lpwstr>79fc2bf7-718e-46a7-a867-62e9b4e897c3</vt:lpwstr>
  </property>
  <property fmtid="{D5CDD505-2E9C-101B-9397-08002B2CF9AE}" pid="8" name="MSIP_Label_11db87c7-a2ca-4484-8eb8-6f7c884911fa_ContentBits">
    <vt:lpwstr>0</vt:lpwstr>
  </property>
</Properties>
</file>